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120"/>
  </p:notesMasterIdLst>
  <p:handoutMasterIdLst>
    <p:handoutMasterId r:id="rId121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492" r:id="rId20"/>
    <p:sldId id="496" r:id="rId21"/>
    <p:sldId id="497" r:id="rId22"/>
    <p:sldId id="498" r:id="rId23"/>
    <p:sldId id="499" r:id="rId24"/>
    <p:sldId id="263" r:id="rId25"/>
    <p:sldId id="385" r:id="rId26"/>
    <p:sldId id="494" r:id="rId27"/>
    <p:sldId id="495" r:id="rId28"/>
    <p:sldId id="388" r:id="rId29"/>
    <p:sldId id="386" r:id="rId30"/>
    <p:sldId id="396" r:id="rId31"/>
    <p:sldId id="394" r:id="rId32"/>
    <p:sldId id="390" r:id="rId33"/>
    <p:sldId id="391" r:id="rId34"/>
    <p:sldId id="392" r:id="rId35"/>
    <p:sldId id="393" r:id="rId36"/>
    <p:sldId id="397" r:id="rId37"/>
    <p:sldId id="398" r:id="rId38"/>
    <p:sldId id="40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14" r:id="rId47"/>
    <p:sldId id="457" r:id="rId48"/>
    <p:sldId id="408" r:id="rId49"/>
    <p:sldId id="410" r:id="rId50"/>
    <p:sldId id="411" r:id="rId51"/>
    <p:sldId id="412" r:id="rId52"/>
    <p:sldId id="454" r:id="rId53"/>
    <p:sldId id="455" r:id="rId54"/>
    <p:sldId id="415" r:id="rId55"/>
    <p:sldId id="463" r:id="rId56"/>
    <p:sldId id="465" r:id="rId57"/>
    <p:sldId id="417" r:id="rId58"/>
    <p:sldId id="458" r:id="rId59"/>
    <p:sldId id="459" r:id="rId60"/>
    <p:sldId id="461" r:id="rId61"/>
    <p:sldId id="462" r:id="rId62"/>
    <p:sldId id="420" r:id="rId63"/>
    <p:sldId id="421" r:id="rId64"/>
    <p:sldId id="464" r:id="rId65"/>
    <p:sldId id="422" r:id="rId66"/>
    <p:sldId id="423" r:id="rId67"/>
    <p:sldId id="424" r:id="rId68"/>
    <p:sldId id="425" r:id="rId69"/>
    <p:sldId id="427" r:id="rId70"/>
    <p:sldId id="428" r:id="rId71"/>
    <p:sldId id="437" r:id="rId72"/>
    <p:sldId id="429" r:id="rId73"/>
    <p:sldId id="430" r:id="rId74"/>
    <p:sldId id="431" r:id="rId75"/>
    <p:sldId id="432" r:id="rId76"/>
    <p:sldId id="434" r:id="rId77"/>
    <p:sldId id="433" r:id="rId78"/>
    <p:sldId id="435" r:id="rId79"/>
    <p:sldId id="436" r:id="rId80"/>
    <p:sldId id="438" r:id="rId81"/>
    <p:sldId id="439" r:id="rId82"/>
    <p:sldId id="449" r:id="rId83"/>
    <p:sldId id="441" r:id="rId84"/>
    <p:sldId id="442" r:id="rId85"/>
    <p:sldId id="443" r:id="rId86"/>
    <p:sldId id="444" r:id="rId87"/>
    <p:sldId id="445" r:id="rId88"/>
    <p:sldId id="446" r:id="rId89"/>
    <p:sldId id="448" r:id="rId90"/>
    <p:sldId id="450" r:id="rId91"/>
    <p:sldId id="451" r:id="rId92"/>
    <p:sldId id="476" r:id="rId93"/>
    <p:sldId id="453" r:id="rId94"/>
    <p:sldId id="467" r:id="rId95"/>
    <p:sldId id="469" r:id="rId96"/>
    <p:sldId id="468" r:id="rId97"/>
    <p:sldId id="471" r:id="rId98"/>
    <p:sldId id="472" r:id="rId99"/>
    <p:sldId id="473" r:id="rId100"/>
    <p:sldId id="474" r:id="rId101"/>
    <p:sldId id="475" r:id="rId102"/>
    <p:sldId id="477" r:id="rId103"/>
    <p:sldId id="478" r:id="rId104"/>
    <p:sldId id="491" r:id="rId105"/>
    <p:sldId id="479" r:id="rId106"/>
    <p:sldId id="480" r:id="rId107"/>
    <p:sldId id="481" r:id="rId108"/>
    <p:sldId id="482" r:id="rId109"/>
    <p:sldId id="483" r:id="rId110"/>
    <p:sldId id="484" r:id="rId111"/>
    <p:sldId id="485" r:id="rId112"/>
    <p:sldId id="486" r:id="rId113"/>
    <p:sldId id="487" r:id="rId114"/>
    <p:sldId id="488" r:id="rId115"/>
    <p:sldId id="489" r:id="rId116"/>
    <p:sldId id="490" r:id="rId117"/>
    <p:sldId id="338" r:id="rId118"/>
    <p:sldId id="447" r:id="rId1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Boto3" id="{4C23EB8E-D2EE-40D0-A509-F82FC85B83D7}">
          <p14:sldIdLst>
            <p14:sldId id="492"/>
            <p14:sldId id="496"/>
            <p14:sldId id="497"/>
            <p14:sldId id="498"/>
            <p14:sldId id="499"/>
          </p14:sldIdLst>
        </p14:section>
        <p14:section name="Parte Prática" id="{E0CA726E-9F41-4EB3-A15D-C6355B9FB3E4}">
          <p14:sldIdLst>
            <p14:sldId id="263"/>
            <p14:sldId id="385"/>
            <p14:sldId id="494"/>
            <p14:sldId id="495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14"/>
            <p14:sldId id="457"/>
            <p14:sldId id="408"/>
            <p14:sldId id="410"/>
            <p14:sldId id="411"/>
            <p14:sldId id="412"/>
            <p14:sldId id="454"/>
            <p14:sldId id="455"/>
          </p14:sldIdLst>
        </p14:section>
        <p14:section name="Prática 04" id="{9FB24D66-2B4F-4B75-AE96-181CBA8FDBDF}">
          <p14:sldIdLst>
            <p14:sldId id="415"/>
            <p14:sldId id="463"/>
            <p14:sldId id="465"/>
            <p14:sldId id="417"/>
            <p14:sldId id="458"/>
            <p14:sldId id="459"/>
            <p14:sldId id="461"/>
            <p14:sldId id="462"/>
            <p14:sldId id="420"/>
            <p14:sldId id="421"/>
            <p14:sldId id="464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37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Pratica 06" id="{24EB951C-D12A-4EDC-989A-6073ACB9667C}">
          <p14:sldIdLst>
            <p14:sldId id="438"/>
            <p14:sldId id="439"/>
            <p14:sldId id="449"/>
            <p14:sldId id="441"/>
            <p14:sldId id="442"/>
            <p14:sldId id="443"/>
            <p14:sldId id="444"/>
            <p14:sldId id="445"/>
            <p14:sldId id="446"/>
            <p14:sldId id="448"/>
          </p14:sldIdLst>
        </p14:section>
        <p14:section name="Prática 07" id="{259F7D66-25E3-406E-B2C1-0B3C2133B50A}">
          <p14:sldIdLst>
            <p14:sldId id="450"/>
            <p14:sldId id="451"/>
            <p14:sldId id="476"/>
            <p14:sldId id="453"/>
            <p14:sldId id="467"/>
            <p14:sldId id="469"/>
            <p14:sldId id="468"/>
            <p14:sldId id="471"/>
            <p14:sldId id="472"/>
            <p14:sldId id="473"/>
            <p14:sldId id="474"/>
            <p14:sldId id="475"/>
          </p14:sldIdLst>
        </p14:section>
        <p14:section name="Prática 08" id="{DDCAFDA8-57A3-4A6D-8D5E-384DA6FBFAEA}">
          <p14:sldIdLst>
            <p14:sldId id="477"/>
            <p14:sldId id="478"/>
            <p14:sldId id="491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</p14:sldIdLst>
        </p14:section>
        <p14:section name="Encerramento" id="{F3778AC4-776A-46EC-9D17-92F3F0491B29}">
          <p14:sldIdLst>
            <p14:sldId id="338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B19"/>
    <a:srgbClr val="1E1E2C"/>
    <a:srgbClr val="29283D"/>
    <a:srgbClr val="E53877"/>
    <a:srgbClr val="B288DA"/>
    <a:srgbClr val="599C33"/>
    <a:srgbClr val="E07A88"/>
    <a:srgbClr val="FFEA7D"/>
    <a:srgbClr val="C40817"/>
    <a:srgbClr val="4B6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18" autoAdjust="0"/>
  </p:normalViewPr>
  <p:slideViewPr>
    <p:cSldViewPr snapToGrid="0">
      <p:cViewPr>
        <p:scale>
          <a:sx n="75" d="100"/>
          <a:sy n="75" d="100"/>
        </p:scale>
        <p:origin x="1094" y="7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1186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64228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65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0006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2913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90712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204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6222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95409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279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9603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18780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1117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8480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958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41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60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616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234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36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5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469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78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417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012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7212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508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078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43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6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823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199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811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58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280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314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049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440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174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06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184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912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7956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07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9775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52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4279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609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436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049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12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004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6382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4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4.png"/><Relationship Id="rId7" Type="http://schemas.openxmlformats.org/officeDocument/2006/relationships/slide" Target="slide105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0.xml"/><Relationship Id="rId6" Type="http://schemas.openxmlformats.org/officeDocument/2006/relationships/slide" Target="slide109.xml"/><Relationship Id="rId11" Type="http://schemas.openxmlformats.org/officeDocument/2006/relationships/slide" Target="slide110.xml"/><Relationship Id="rId5" Type="http://schemas.openxmlformats.org/officeDocument/2006/relationships/slide" Target="slide104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5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4.png"/><Relationship Id="rId7" Type="http://schemas.openxmlformats.org/officeDocument/2006/relationships/slide" Target="slide105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0.xml"/><Relationship Id="rId6" Type="http://schemas.openxmlformats.org/officeDocument/2006/relationships/slide" Target="slide109.xml"/><Relationship Id="rId11" Type="http://schemas.openxmlformats.org/officeDocument/2006/relationships/slide" Target="slide110.xml"/><Relationship Id="rId5" Type="http://schemas.openxmlformats.org/officeDocument/2006/relationships/slide" Target="slide104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5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t_br/systems-manager/latest/userguide/systems-manager-setting-up-ec2.html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00.png"/><Relationship Id="rId5" Type="http://schemas.openxmlformats.org/officeDocument/2006/relationships/hyperlink" Target="https://www.youtube.com/watch?v=ZO4WlBmrV_w" TargetMode="External"/><Relationship Id="rId4" Type="http://schemas.openxmlformats.org/officeDocument/2006/relationships/hyperlink" Target="https://medium.com/@mertsaygi/how-to-connect-an-ec2-instance-via-systems-manager-44c642accced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0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9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ib7Ta2JL4I&amp;list=PLMpVQWIR2lKesl8rRdVg4qbQcP64xGI2z&amp;index=16" TargetMode="External"/><Relationship Id="rId3" Type="http://schemas.openxmlformats.org/officeDocument/2006/relationships/hyperlink" Target="https://learn.acloud.guru/course/d15d3060-fa99-4dbd-90c1-c1b9abb70f53/overview" TargetMode="External"/><Relationship Id="rId7" Type="http://schemas.openxmlformats.org/officeDocument/2006/relationships/hyperlink" Target="https://www.youtube.com/watch?v=RCK9fBwrZeY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4Gu-jELbALA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https://learn.acloud.guru/course/d15d3060-fa99-4dbd-90c1-c1b9abb70f53/dashboar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43.png"/><Relationship Id="rId7" Type="http://schemas.openxmlformats.org/officeDocument/2006/relationships/slide" Target="slide3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5" Type="http://schemas.openxmlformats.org/officeDocument/2006/relationships/slide" Target="slide30.xml"/><Relationship Id="rId4" Type="http://schemas.openxmlformats.org/officeDocument/2006/relationships/image" Target="../media/image44.png"/><Relationship Id="rId9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43.png"/><Relationship Id="rId7" Type="http://schemas.openxmlformats.org/officeDocument/2006/relationships/slide" Target="slide3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5" Type="http://schemas.openxmlformats.org/officeDocument/2006/relationships/slide" Target="slide30.xml"/><Relationship Id="rId4" Type="http://schemas.openxmlformats.org/officeDocument/2006/relationships/image" Target="../media/image44.png"/><Relationship Id="rId9" Type="http://schemas.openxmlformats.org/officeDocument/2006/relationships/slide" Target="slide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44.png"/><Relationship Id="rId7" Type="http://schemas.openxmlformats.org/officeDocument/2006/relationships/slide" Target="slide3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5" Type="http://schemas.openxmlformats.org/officeDocument/2006/relationships/slide" Target="slide38.xml"/><Relationship Id="rId10" Type="http://schemas.openxmlformats.org/officeDocument/2006/relationships/slide" Target="slide42.xml"/><Relationship Id="rId4" Type="http://schemas.openxmlformats.org/officeDocument/2006/relationships/image" Target="../media/image50.png"/><Relationship Id="rId9" Type="http://schemas.openxmlformats.org/officeDocument/2006/relationships/slide" Target="slide4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44.png"/><Relationship Id="rId7" Type="http://schemas.openxmlformats.org/officeDocument/2006/relationships/slide" Target="slide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5" Type="http://schemas.openxmlformats.org/officeDocument/2006/relationships/slide" Target="slide38.xml"/><Relationship Id="rId10" Type="http://schemas.openxmlformats.org/officeDocument/2006/relationships/slide" Target="slide42.xml"/><Relationship Id="rId4" Type="http://schemas.openxmlformats.org/officeDocument/2006/relationships/image" Target="../media/image50.png"/><Relationship Id="rId9" Type="http://schemas.openxmlformats.org/officeDocument/2006/relationships/slide" Target="slide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44.png"/><Relationship Id="rId7" Type="http://schemas.openxmlformats.org/officeDocument/2006/relationships/slide" Target="slide4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5" Type="http://schemas.openxmlformats.org/officeDocument/2006/relationships/slide" Target="slide47.xml"/><Relationship Id="rId10" Type="http://schemas.openxmlformats.org/officeDocument/2006/relationships/slide" Target="slide51.xml"/><Relationship Id="rId4" Type="http://schemas.openxmlformats.org/officeDocument/2006/relationships/image" Target="../media/image54.png"/><Relationship Id="rId9" Type="http://schemas.openxmlformats.org/officeDocument/2006/relationships/slide" Target="slide5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44.png"/><Relationship Id="rId7" Type="http://schemas.openxmlformats.org/officeDocument/2006/relationships/slide" Target="slide4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5" Type="http://schemas.openxmlformats.org/officeDocument/2006/relationships/slide" Target="slide47.xml"/><Relationship Id="rId10" Type="http://schemas.openxmlformats.org/officeDocument/2006/relationships/slide" Target="slide51.xml"/><Relationship Id="rId4" Type="http://schemas.openxmlformats.org/officeDocument/2006/relationships/image" Target="../media/image54.png"/><Relationship Id="rId9" Type="http://schemas.openxmlformats.org/officeDocument/2006/relationships/slide" Target="slide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slide" Target="slide57.xml"/><Relationship Id="rId3" Type="http://schemas.openxmlformats.org/officeDocument/2006/relationships/image" Target="../media/image44.png"/><Relationship Id="rId7" Type="http://schemas.openxmlformats.org/officeDocument/2006/relationships/slide" Target="slide63.xml"/><Relationship Id="rId12" Type="http://schemas.openxmlformats.org/officeDocument/2006/relationships/slide" Target="slide56.xml"/><Relationship Id="rId2" Type="http://schemas.openxmlformats.org/officeDocument/2006/relationships/notesSlide" Target="../notesSlides/notesSlide53.xml"/><Relationship Id="rId16" Type="http://schemas.openxmlformats.org/officeDocument/2006/relationships/slide" Target="slide62.xml"/><Relationship Id="rId1" Type="http://schemas.openxmlformats.org/officeDocument/2006/relationships/slideLayout" Target="../slideLayouts/slideLayout60.xml"/><Relationship Id="rId6" Type="http://schemas.openxmlformats.org/officeDocument/2006/relationships/slide" Target="slide61.xml"/><Relationship Id="rId11" Type="http://schemas.openxmlformats.org/officeDocument/2006/relationships/image" Target="../media/image60.png"/><Relationship Id="rId5" Type="http://schemas.openxmlformats.org/officeDocument/2006/relationships/image" Target="../media/image44.png"/><Relationship Id="rId15" Type="http://schemas.openxmlformats.org/officeDocument/2006/relationships/slide" Target="slide59.xml"/><Relationship Id="rId10" Type="http://schemas.openxmlformats.org/officeDocument/2006/relationships/slide" Target="slide66.xml"/><Relationship Id="rId4" Type="http://schemas.openxmlformats.org/officeDocument/2006/relationships/slide" Target="slide60.xml"/><Relationship Id="rId9" Type="http://schemas.openxmlformats.org/officeDocument/2006/relationships/slide" Target="slide65.xml"/><Relationship Id="rId14" Type="http://schemas.openxmlformats.org/officeDocument/2006/relationships/slide" Target="slide5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slide" Target="slide57.xml"/><Relationship Id="rId3" Type="http://schemas.openxmlformats.org/officeDocument/2006/relationships/image" Target="../media/image44.png"/><Relationship Id="rId7" Type="http://schemas.openxmlformats.org/officeDocument/2006/relationships/slide" Target="slide63.xml"/><Relationship Id="rId12" Type="http://schemas.openxmlformats.org/officeDocument/2006/relationships/slide" Target="slide56.xml"/><Relationship Id="rId2" Type="http://schemas.openxmlformats.org/officeDocument/2006/relationships/notesSlide" Target="../notesSlides/notesSlide54.xml"/><Relationship Id="rId16" Type="http://schemas.openxmlformats.org/officeDocument/2006/relationships/slide" Target="slide62.xml"/><Relationship Id="rId1" Type="http://schemas.openxmlformats.org/officeDocument/2006/relationships/slideLayout" Target="../slideLayouts/slideLayout60.xml"/><Relationship Id="rId6" Type="http://schemas.openxmlformats.org/officeDocument/2006/relationships/slide" Target="slide61.xml"/><Relationship Id="rId11" Type="http://schemas.openxmlformats.org/officeDocument/2006/relationships/image" Target="../media/image60.png"/><Relationship Id="rId5" Type="http://schemas.openxmlformats.org/officeDocument/2006/relationships/image" Target="../media/image44.png"/><Relationship Id="rId15" Type="http://schemas.openxmlformats.org/officeDocument/2006/relationships/slide" Target="slide59.xml"/><Relationship Id="rId10" Type="http://schemas.openxmlformats.org/officeDocument/2006/relationships/slide" Target="slide66.xml"/><Relationship Id="rId4" Type="http://schemas.openxmlformats.org/officeDocument/2006/relationships/slide" Target="slide60.xml"/><Relationship Id="rId9" Type="http://schemas.openxmlformats.org/officeDocument/2006/relationships/slide" Target="slide65.xml"/><Relationship Id="rId14" Type="http://schemas.openxmlformats.org/officeDocument/2006/relationships/slide" Target="slide5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5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4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2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image" Target="../media/image44.png"/><Relationship Id="rId7" Type="http://schemas.openxmlformats.org/officeDocument/2006/relationships/slide" Target="slide83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11" Type="http://schemas.openxmlformats.org/officeDocument/2006/relationships/slide" Target="slide87.xml"/><Relationship Id="rId5" Type="http://schemas.openxmlformats.org/officeDocument/2006/relationships/slide" Target="slide82.xml"/><Relationship Id="rId10" Type="http://schemas.openxmlformats.org/officeDocument/2006/relationships/slide" Target="slide86.xml"/><Relationship Id="rId4" Type="http://schemas.openxmlformats.org/officeDocument/2006/relationships/image" Target="../media/image84.png"/><Relationship Id="rId9" Type="http://schemas.openxmlformats.org/officeDocument/2006/relationships/slide" Target="slide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image" Target="../media/image44.png"/><Relationship Id="rId7" Type="http://schemas.openxmlformats.org/officeDocument/2006/relationships/slide" Target="slide8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11" Type="http://schemas.openxmlformats.org/officeDocument/2006/relationships/slide" Target="slide87.xml"/><Relationship Id="rId5" Type="http://schemas.openxmlformats.org/officeDocument/2006/relationships/slide" Target="slide82.xml"/><Relationship Id="rId10" Type="http://schemas.openxmlformats.org/officeDocument/2006/relationships/slide" Target="slide86.xml"/><Relationship Id="rId4" Type="http://schemas.openxmlformats.org/officeDocument/2006/relationships/image" Target="../media/image84.png"/><Relationship Id="rId9" Type="http://schemas.openxmlformats.org/officeDocument/2006/relationships/slide" Target="slide8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5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slide" Target="slide92.xml"/><Relationship Id="rId3" Type="http://schemas.openxmlformats.org/officeDocument/2006/relationships/image" Target="../media/image44.png"/><Relationship Id="rId7" Type="http://schemas.openxmlformats.org/officeDocument/2006/relationships/slide" Target="slide94.xml"/><Relationship Id="rId12" Type="http://schemas.openxmlformats.org/officeDocument/2006/relationships/slide" Target="slide99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11" Type="http://schemas.openxmlformats.org/officeDocument/2006/relationships/slide" Target="slide98.xml"/><Relationship Id="rId5" Type="http://schemas.openxmlformats.org/officeDocument/2006/relationships/slide" Target="slide93.xml"/><Relationship Id="rId10" Type="http://schemas.openxmlformats.org/officeDocument/2006/relationships/slide" Target="slide97.xml"/><Relationship Id="rId4" Type="http://schemas.openxmlformats.org/officeDocument/2006/relationships/image" Target="../media/image90.png"/><Relationship Id="rId9" Type="http://schemas.openxmlformats.org/officeDocument/2006/relationships/slide" Target="slide9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slide" Target="slide92.xml"/><Relationship Id="rId3" Type="http://schemas.openxmlformats.org/officeDocument/2006/relationships/image" Target="../media/image44.png"/><Relationship Id="rId7" Type="http://schemas.openxmlformats.org/officeDocument/2006/relationships/slide" Target="slide94.xml"/><Relationship Id="rId12" Type="http://schemas.openxmlformats.org/officeDocument/2006/relationships/slide" Target="slide99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4.png"/><Relationship Id="rId11" Type="http://schemas.openxmlformats.org/officeDocument/2006/relationships/slide" Target="slide98.xml"/><Relationship Id="rId5" Type="http://schemas.openxmlformats.org/officeDocument/2006/relationships/slide" Target="slide93.xml"/><Relationship Id="rId10" Type="http://schemas.openxmlformats.org/officeDocument/2006/relationships/slide" Target="slide97.xml"/><Relationship Id="rId4" Type="http://schemas.openxmlformats.org/officeDocument/2006/relationships/image" Target="../media/image90.png"/><Relationship Id="rId9" Type="http://schemas.openxmlformats.org/officeDocument/2006/relationships/slide" Target="slide9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30479-2DBA-D823-6C66-7BC4A097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53877"/>
                </a:solidFill>
              </a:rPr>
              <a:t>/PRÁTICA 08</a:t>
            </a:r>
            <a:br>
              <a:rPr lang="en" dirty="0"/>
            </a:br>
            <a:r>
              <a:rPr lang="en" sz="3200" dirty="0"/>
              <a:t>ACIONANDO LAMBDA A PARTIR DE FILA SQS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5430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567151"/>
                  </p:ext>
                </p:extLst>
              </p:nvPr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8855633"/>
                  </p:ext>
                </p:extLst>
              </p:nvPr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6" name="Zoom de Slide 4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1874490"/>
                  </p:ext>
                </p:extLst>
              </p:nvPr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8" name="Zoom de Slide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106745"/>
                  </p:ext>
                </p:extLst>
              </p:nvPr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Zoom de Slide 3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113827"/>
                  </p:ext>
                </p:extLst>
              </p:nvPr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2" name="Zoom de Slide 4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97555"/>
                  </p:ext>
                </p:extLst>
              </p:nvPr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4" name="Zoom de Slide 4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9802119"/>
                  </p:ext>
                </p:extLst>
              </p:nvPr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8" name="Zoom de Slide 4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1824800"/>
                  </p:ext>
                </p:extLst>
              </p:nvPr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0" name="Zoom de Slide 4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2980864"/>
                  </p:ext>
                </p:extLst>
              </p:nvPr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2" name="Zoom de Slide 5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2050684"/>
                  </p:ext>
                </p:extLst>
              </p:nvPr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4" name="Zoom de Slide 5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838977"/>
                  </p:ext>
                </p:extLst>
              </p:nvPr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6" name="Zoom de Slide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826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74" grpId="0"/>
      <p:bldP spid="68" grpId="0"/>
      <p:bldP spid="69" grpId="0"/>
      <p:bldP spid="70" grpId="0"/>
      <p:bldP spid="71" grpId="0"/>
      <p:bldP spid="7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6" name="Zoom de Slide 4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8" name="Zoom de Slide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Zoom de Slide 3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2" name="Zoom de Slide 4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4" name="Zoom de Slide 4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8" name="Zoom de Slide 4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0" name="Zoom de Slide 4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2" name="Zoom de Slide 5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4" name="Zoom de Slide 5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6" name="Zoom de Slide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4810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6A20394-696B-E6CB-DF3C-B5F2FBF6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" y="1684348"/>
            <a:ext cx="7047254" cy="10431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0D6304-0777-11A2-2F2B-E7116DB5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5" y="2821347"/>
            <a:ext cx="7017979" cy="1644991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5756217-BBC5-6593-2D91-6CBEE551D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024" y="1676317"/>
            <a:ext cx="3562121" cy="28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FILA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fila SQS com as configurações padrão atende perfeitamente às necessidades. Para isso, basta acessar o serviço via AWS Management Console e realizar a criação da fila.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Mesmo não considerando nenhuma alteração nos parâmetros já preenchidos, é importante trazer algumas definições: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Visibility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Timeout: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que uma mensagem recebida por um único consumidor ficará invisível para os demais consumidores em uma fila</a:t>
            </a:r>
          </a:p>
          <a:p>
            <a:pPr marL="171450" indent="-171450"/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Delivery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Delay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estabelece um tempo de espera para que novas mensagens possam chegar à fila</a:t>
            </a: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Receive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Message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Wait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máximo de espera que os processos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irão aguardar por mensagens aptas a serem recebidas.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Long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um processo que pode ser estudado em detalhes como forma de reduzir custos de aplicações consumindo mensagens do SQS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4B56C4-7533-D4D7-27DA-04B09555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8" y="1265162"/>
            <a:ext cx="7429707" cy="11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84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instância EC2 t2.micro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free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tier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é perfeitamente suficiente. Como dica adicional, configure a instância para poder ser acessada via SSM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Session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Manager). Dessa forma, não será necessário abrir portas SSH no Security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Group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mesmo ter em mãos uma chave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ppk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tornando a instância acessível através do serviço System Manager. Como principal premissa, é preciso que a instância esteja vinculada  à uma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permite os acessos necessários para conexão via SSM. Para mais detalhes, é possível consultar os links abaixo: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AWS – Tutorial de conexão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Medium - Conectando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Cabeça na Nuvem -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7ADDB4-E22D-DC85-F106-D6806C0D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21" y="1274601"/>
            <a:ext cx="7269480" cy="1215446"/>
          </a:xfrm>
          <a:prstGeom prst="rect">
            <a:avLst/>
          </a:prstGeom>
        </p:spPr>
      </p:pic>
      <p:sp>
        <p:nvSpPr>
          <p:cNvPr id="43" name="Google Shape;731;p37">
            <a:extLst>
              <a:ext uri="{FF2B5EF4-FFF2-40B4-BE49-F238E27FC236}">
                <a16:creationId xmlns:a16="http://schemas.microsoft.com/office/drawing/2014/main" id="{487FF905-0350-3ADA-DBA7-4FD7DD53DCBD}"/>
              </a:ext>
            </a:extLst>
          </p:cNvPr>
          <p:cNvSpPr txBox="1">
            <a:spLocks/>
          </p:cNvSpPr>
          <p:nvPr/>
        </p:nvSpPr>
        <p:spPr>
          <a:xfrm>
            <a:off x="5914212" y="428362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4" name="Google Shape;398;p31">
            <a:extLst>
              <a:ext uri="{FF2B5EF4-FFF2-40B4-BE49-F238E27FC236}">
                <a16:creationId xmlns:a16="http://schemas.microsoft.com/office/drawing/2014/main" id="{25B9E1D3-DC8F-D363-F7FB-C67BC58DA1E9}"/>
              </a:ext>
            </a:extLst>
          </p:cNvPr>
          <p:cNvSpPr txBox="1">
            <a:spLocks/>
          </p:cNvSpPr>
          <p:nvPr/>
        </p:nvSpPr>
        <p:spPr>
          <a:xfrm>
            <a:off x="6021934" y="41196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9042838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C389BE27-1C9B-1487-3C9F-1A8A99B4F227}"/>
              </a:ext>
            </a:extLst>
          </p:cNvPr>
          <p:cNvSpPr/>
          <p:nvPr/>
        </p:nvSpPr>
        <p:spPr>
          <a:xfrm>
            <a:off x="769976" y="3282731"/>
            <a:ext cx="8075919" cy="1404165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8" y="1178869"/>
            <a:ext cx="3617976" cy="196819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4509545" y="126454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4670705" y="11312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397096" y="1440942"/>
            <a:ext cx="4746904" cy="16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configurada e operante, acesse a instância EC2 e realize a instalação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através do comando: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sudo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yum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install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–y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será possível clonar o repositório com todo o código fonte necessário para a execução dos scripts desta atividade. 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mkdir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cd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clone https://github.com/ThiagoPanini/panini-tech-lab.git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84053F-207A-72AA-884D-79E32E90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277640"/>
            <a:ext cx="3424272" cy="17249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ED0BEB-0804-7288-2662-9EAA242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28" y="3341570"/>
            <a:ext cx="7679486" cy="1221156"/>
          </a:xfrm>
          <a:prstGeom prst="rect">
            <a:avLst/>
          </a:prstGeom>
        </p:spPr>
      </p:pic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DBD83416-AAFC-98A6-7AE3-05A43360CC4F}"/>
              </a:ext>
            </a:extLst>
          </p:cNvPr>
          <p:cNvSpPr txBox="1">
            <a:spLocks/>
          </p:cNvSpPr>
          <p:nvPr/>
        </p:nvSpPr>
        <p:spPr>
          <a:xfrm>
            <a:off x="7018050" y="3846143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E272ABB-BDD1-1EC9-A309-A79710D32EEE}"/>
              </a:ext>
            </a:extLst>
          </p:cNvPr>
          <p:cNvSpPr txBox="1">
            <a:spLocks/>
          </p:cNvSpPr>
          <p:nvPr/>
        </p:nvSpPr>
        <p:spPr>
          <a:xfrm>
            <a:off x="7125772" y="3682194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5955401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3F8985-7E48-F34B-4C9D-0F799967AF9F}"/>
              </a:ext>
            </a:extLst>
          </p:cNvPr>
          <p:cNvSpPr txBox="1"/>
          <p:nvPr/>
        </p:nvSpPr>
        <p:spPr>
          <a:xfrm>
            <a:off x="897429" y="1646593"/>
            <a:ext cx="6257870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en-US" sz="105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python3 rock_albuns.py --mode "get" --page-start 1 --page-end 10 --log-step 5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FF4E66F-697A-BDA4-9C9D-DED2BC594797}"/>
              </a:ext>
            </a:extLst>
          </p:cNvPr>
          <p:cNvSpPr txBox="1"/>
          <p:nvPr/>
        </p:nvSpPr>
        <p:spPr>
          <a:xfrm>
            <a:off x="2215647" y="1240258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álbuns de rock da página 1 até a página 10 do site com mensagens de log sendo mostradas ao usuário a cada 5 páginas</a:t>
            </a:r>
          </a:p>
        </p:txBody>
      </p:sp>
      <p:sp>
        <p:nvSpPr>
          <p:cNvPr id="48" name="Google Shape;202;p20">
            <a:extLst>
              <a:ext uri="{FF2B5EF4-FFF2-40B4-BE49-F238E27FC236}">
                <a16:creationId xmlns:a16="http://schemas.microsoft.com/office/drawing/2014/main" id="{91C274CB-5FB2-8E68-8B4B-246DF9CDEC9C}"/>
              </a:ext>
            </a:extLst>
          </p:cNvPr>
          <p:cNvSpPr/>
          <p:nvPr/>
        </p:nvSpPr>
        <p:spPr>
          <a:xfrm>
            <a:off x="769977" y="2172317"/>
            <a:ext cx="7654021" cy="145260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2" name="Google Shape;860;p39">
            <a:extLst>
              <a:ext uri="{FF2B5EF4-FFF2-40B4-BE49-F238E27FC236}">
                <a16:creationId xmlns:a16="http://schemas.microsoft.com/office/drawing/2014/main" id="{E4606517-D74E-5EAD-83BE-FC97CE8552D5}"/>
              </a:ext>
            </a:extLst>
          </p:cNvPr>
          <p:cNvSpPr/>
          <p:nvPr/>
        </p:nvSpPr>
        <p:spPr>
          <a:xfrm>
            <a:off x="897429" y="2333958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732;p37">
            <a:extLst>
              <a:ext uri="{FF2B5EF4-FFF2-40B4-BE49-F238E27FC236}">
                <a16:creationId xmlns:a16="http://schemas.microsoft.com/office/drawing/2014/main" id="{33E89EBC-D07B-C208-8CC0-EB1F808D33B2}"/>
              </a:ext>
            </a:extLst>
          </p:cNvPr>
          <p:cNvSpPr txBox="1">
            <a:spLocks/>
          </p:cNvSpPr>
          <p:nvPr/>
        </p:nvSpPr>
        <p:spPr>
          <a:xfrm>
            <a:off x="1058589" y="220061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A6C458A-F32C-808A-4AC5-68A58042F259}"/>
              </a:ext>
            </a:extLst>
          </p:cNvPr>
          <p:cNvSpPr txBox="1"/>
          <p:nvPr/>
        </p:nvSpPr>
        <p:spPr>
          <a:xfrm>
            <a:off x="859329" y="2640040"/>
            <a:ext cx="75646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"s3" \</a:t>
            </a: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"aws-experts-dx6sdjz2j7ro-sa-east-1"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"lambda/output/"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10 --log-step 1</a:t>
            </a:r>
          </a:p>
          <a:p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queue-name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0.1</a:t>
            </a:r>
            <a:endParaRPr lang="pt-BR" sz="8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C3BB144-89AE-2659-77CE-6293741418D1}"/>
              </a:ext>
            </a:extLst>
          </p:cNvPr>
          <p:cNvSpPr txBox="1"/>
          <p:nvPr/>
        </p:nvSpPr>
        <p:spPr>
          <a:xfrm>
            <a:off x="2215647" y="2233705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Leitura local de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salvo após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envio de um número específico de objetos para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no s3 ou para fila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Google Shape;202;p20">
            <a:extLst>
              <a:ext uri="{FF2B5EF4-FFF2-40B4-BE49-F238E27FC236}">
                <a16:creationId xmlns:a16="http://schemas.microsoft.com/office/drawing/2014/main" id="{38D3963D-CBC8-6C23-605A-38FE3A23CAB9}"/>
              </a:ext>
            </a:extLst>
          </p:cNvPr>
          <p:cNvSpPr/>
          <p:nvPr/>
        </p:nvSpPr>
        <p:spPr>
          <a:xfrm>
            <a:off x="796200" y="37157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8" name="Google Shape;860;p39">
            <a:extLst>
              <a:ext uri="{FF2B5EF4-FFF2-40B4-BE49-F238E27FC236}">
                <a16:creationId xmlns:a16="http://schemas.microsoft.com/office/drawing/2014/main" id="{BE77A233-AB42-5AE1-9622-B63FEC0B90BF}"/>
              </a:ext>
            </a:extLst>
          </p:cNvPr>
          <p:cNvSpPr/>
          <p:nvPr/>
        </p:nvSpPr>
        <p:spPr>
          <a:xfrm>
            <a:off x="923652" y="38774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32;p37">
            <a:extLst>
              <a:ext uri="{FF2B5EF4-FFF2-40B4-BE49-F238E27FC236}">
                <a16:creationId xmlns:a16="http://schemas.microsoft.com/office/drawing/2014/main" id="{AB9072D0-0780-FE64-6368-F50A62CF9BC0}"/>
              </a:ext>
            </a:extLst>
          </p:cNvPr>
          <p:cNvSpPr txBox="1">
            <a:spLocks/>
          </p:cNvSpPr>
          <p:nvPr/>
        </p:nvSpPr>
        <p:spPr>
          <a:xfrm>
            <a:off x="1084812" y="37440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“CHECK”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EFE72BFD-14C4-BB15-2B12-544EF24E883D}"/>
              </a:ext>
            </a:extLst>
          </p:cNvPr>
          <p:cNvSpPr txBox="1"/>
          <p:nvPr/>
        </p:nvSpPr>
        <p:spPr>
          <a:xfrm>
            <a:off x="923652" y="4183493"/>
            <a:ext cx="62578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272882C-4FB7-23FC-66D8-F840587C25A3}"/>
              </a:ext>
            </a:extLst>
          </p:cNvPr>
          <p:cNvSpPr txBox="1"/>
          <p:nvPr/>
        </p:nvSpPr>
        <p:spPr>
          <a:xfrm>
            <a:off x="2453640" y="3777158"/>
            <a:ext cx="5767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verifica a quantidade de registros existentes em tabela do DynamoDB após os gatilhos atrelados</a:t>
            </a:r>
          </a:p>
        </p:txBody>
      </p:sp>
      <p:sp>
        <p:nvSpPr>
          <p:cNvPr id="62" name="Google Shape;731;p37">
            <a:extLst>
              <a:ext uri="{FF2B5EF4-FFF2-40B4-BE49-F238E27FC236}">
                <a16:creationId xmlns:a16="http://schemas.microsoft.com/office/drawing/2014/main" id="{88FC42BA-2E2C-2902-ED50-A75D40ACA743}"/>
              </a:ext>
            </a:extLst>
          </p:cNvPr>
          <p:cNvSpPr txBox="1">
            <a:spLocks/>
          </p:cNvSpPr>
          <p:nvPr/>
        </p:nvSpPr>
        <p:spPr>
          <a:xfrm>
            <a:off x="6135052" y="45232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63" name="Google Shape;398;p31">
            <a:extLst>
              <a:ext uri="{FF2B5EF4-FFF2-40B4-BE49-F238E27FC236}">
                <a16:creationId xmlns:a16="http://schemas.microsoft.com/office/drawing/2014/main" id="{F008536A-2F81-EB69-0600-EC84FCD4CD38}"/>
              </a:ext>
            </a:extLst>
          </p:cNvPr>
          <p:cNvSpPr txBox="1">
            <a:spLocks/>
          </p:cNvSpPr>
          <p:nvPr/>
        </p:nvSpPr>
        <p:spPr>
          <a:xfrm>
            <a:off x="6242774" y="43593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46799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51" name="Google Shape;202;p20">
            <a:extLst>
              <a:ext uri="{FF2B5EF4-FFF2-40B4-BE49-F238E27FC236}">
                <a16:creationId xmlns:a16="http://schemas.microsoft.com/office/drawing/2014/main" id="{864D6CF8-81C6-973D-27A2-C0BB0EF6DDB9}"/>
              </a:ext>
            </a:extLst>
          </p:cNvPr>
          <p:cNvSpPr/>
          <p:nvPr/>
        </p:nvSpPr>
        <p:spPr>
          <a:xfrm>
            <a:off x="345983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" name="Google Shape;860;p39">
            <a:extLst>
              <a:ext uri="{FF2B5EF4-FFF2-40B4-BE49-F238E27FC236}">
                <a16:creationId xmlns:a16="http://schemas.microsoft.com/office/drawing/2014/main" id="{F505D325-7CAD-A8E5-B51C-6FE5F5F277D2}"/>
              </a:ext>
            </a:extLst>
          </p:cNvPr>
          <p:cNvSpPr/>
          <p:nvPr/>
        </p:nvSpPr>
        <p:spPr>
          <a:xfrm>
            <a:off x="358728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732;p37">
            <a:extLst>
              <a:ext uri="{FF2B5EF4-FFF2-40B4-BE49-F238E27FC236}">
                <a16:creationId xmlns:a16="http://schemas.microsoft.com/office/drawing/2014/main" id="{6052C262-E328-E23D-321B-65218A7DDECB}"/>
              </a:ext>
            </a:extLst>
          </p:cNvPr>
          <p:cNvSpPr txBox="1">
            <a:spLocks/>
          </p:cNvSpPr>
          <p:nvPr/>
        </p:nvSpPr>
        <p:spPr>
          <a:xfrm>
            <a:off x="3748448" y="1207169"/>
            <a:ext cx="2012271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(S3)</a:t>
            </a:r>
          </a:p>
        </p:txBody>
      </p:sp>
      <p:sp>
        <p:nvSpPr>
          <p:cNvPr id="63" name="Google Shape;202;p20">
            <a:extLst>
              <a:ext uri="{FF2B5EF4-FFF2-40B4-BE49-F238E27FC236}">
                <a16:creationId xmlns:a16="http://schemas.microsoft.com/office/drawing/2014/main" id="{F535AAD9-C355-85F8-FD37-749609865154}"/>
              </a:ext>
            </a:extLst>
          </p:cNvPr>
          <p:cNvSpPr/>
          <p:nvPr/>
        </p:nvSpPr>
        <p:spPr>
          <a:xfrm>
            <a:off x="614969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" name="Google Shape;860;p39">
            <a:extLst>
              <a:ext uri="{FF2B5EF4-FFF2-40B4-BE49-F238E27FC236}">
                <a16:creationId xmlns:a16="http://schemas.microsoft.com/office/drawing/2014/main" id="{906C1C17-1586-82F7-CBC5-B07FE48E9E42}"/>
              </a:ext>
            </a:extLst>
          </p:cNvPr>
          <p:cNvSpPr/>
          <p:nvPr/>
        </p:nvSpPr>
        <p:spPr>
          <a:xfrm>
            <a:off x="627714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732;p37">
            <a:extLst>
              <a:ext uri="{FF2B5EF4-FFF2-40B4-BE49-F238E27FC236}">
                <a16:creationId xmlns:a16="http://schemas.microsoft.com/office/drawing/2014/main" id="{5BF7E2EF-0920-3B96-8026-E0EF7B05FDB3}"/>
              </a:ext>
            </a:extLst>
          </p:cNvPr>
          <p:cNvSpPr txBox="1">
            <a:spLocks/>
          </p:cNvSpPr>
          <p:nvPr/>
        </p:nvSpPr>
        <p:spPr>
          <a:xfrm>
            <a:off x="6438309" y="1207169"/>
            <a:ext cx="183809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(SQS)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89D3595D-AEA6-ADC4-0CFF-EBC2F1FF95B1}"/>
              </a:ext>
            </a:extLst>
          </p:cNvPr>
          <p:cNvSpPr txBox="1"/>
          <p:nvPr/>
        </p:nvSpPr>
        <p:spPr>
          <a:xfrm>
            <a:off x="882116" y="2787657"/>
            <a:ext cx="24124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[{"ano": "1995", "banda":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Someloves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Something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Other"},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Guv'nor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, Vol. 4", "banda": "Ashley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Hutchings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"ano": "1996"},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"Begin", "banda": "The Millennium", "ano": "1997"}...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6A63253-CADD-1282-0B7B-80B6535F463A}"/>
              </a:ext>
            </a:extLst>
          </p:cNvPr>
          <p:cNvSpPr txBox="1"/>
          <p:nvPr/>
        </p:nvSpPr>
        <p:spPr>
          <a:xfrm>
            <a:off x="866830" y="1635672"/>
            <a:ext cx="2436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resultado envolve a persistência local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aninhado contendo informações de diferentes álbuns de rock extraídos diretamente do site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3A58C8B-A8A3-FC62-5611-688E79116CB2}"/>
              </a:ext>
            </a:extLst>
          </p:cNvPr>
          <p:cNvSpPr txBox="1"/>
          <p:nvPr/>
        </p:nvSpPr>
        <p:spPr>
          <a:xfrm>
            <a:off x="3555906" y="1629149"/>
            <a:ext cx="253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“s3”, os dados são enviados para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E852F0-27DE-1794-8104-FF8BA328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8" y="2057078"/>
            <a:ext cx="2235059" cy="1897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3C6013-CDCB-14C6-2B16-8E1E1C9F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46" y="2050216"/>
            <a:ext cx="1009337" cy="514564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FBD9447D-1791-A767-132B-5E1DFA56C5B6}"/>
              </a:ext>
            </a:extLst>
          </p:cNvPr>
          <p:cNvSpPr txBox="1"/>
          <p:nvPr/>
        </p:nvSpPr>
        <p:spPr>
          <a:xfrm>
            <a:off x="6197731" y="1617337"/>
            <a:ext cx="2532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os dados são enviados como mensagens para fila do SQS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823DD2-0EBC-2183-ABCD-AF728A33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31" y="2610184"/>
            <a:ext cx="2314052" cy="20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546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091401"/>
            <a:ext cx="4918217" cy="4052100"/>
          </a:xfrm>
          <a:prstGeom prst="roundRect">
            <a:avLst>
              <a:gd name="adj" fmla="val 4849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944184" y="1234856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105344" y="110151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27392159-2F70-4041-A51E-21CBF43F0AD7}"/>
              </a:ext>
            </a:extLst>
          </p:cNvPr>
          <p:cNvSpPr txBox="1">
            <a:spLocks/>
          </p:cNvSpPr>
          <p:nvPr/>
        </p:nvSpPr>
        <p:spPr>
          <a:xfrm flipH="1">
            <a:off x="5882639" y="1412468"/>
            <a:ext cx="3164377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consumir mensagens de uma fila do SQS e inserir dados no DynamoDB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Listagem, recebimento e exclusão de mensagens de fila do SQS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FF505B1-05AA-1930-AA46-F96693F207C0}"/>
              </a:ext>
            </a:extLst>
          </p:cNvPr>
          <p:cNvSpPr txBox="1"/>
          <p:nvPr/>
        </p:nvSpPr>
        <p:spPr>
          <a:xfrm>
            <a:off x="804191" y="1101514"/>
            <a:ext cx="488400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SQSGetMessages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sqs:Get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sqs:List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sqs:ReceiveMessage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sqs:DeleteMessage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arn:aws:sqs:sa-east-1:&lt;id&gt;:rock-albuns-messages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arn:aws:dynamodb:sa-east-1:&lt;id&gt;:table/rock-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708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55C3B11-E7B2-6A3D-324E-C9C358690A28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457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262945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249744" y="1229873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410904" y="10965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172372" y="1406273"/>
            <a:ext cx="3796365" cy="17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importação das bibliotecas, configuração de logs e uma etapa essencial para coleta de variáveis de ambiente. Essa configuração pode ser feita na própria função Lambda para inserir parâmetros conforme os recursos utilizados.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configurar variáveis de ambiente na função, basta seguir a rota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Configuration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Environment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Variables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5191511" y="43843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5299233" y="42204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909430" y="1191658"/>
            <a:ext cx="41045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variáveis de ambiente da função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padrões para auxiliar testes locais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recursos via boto3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7D43A8-48F3-CFF6-25F2-71A1B6E7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32" y="3123799"/>
            <a:ext cx="3718995" cy="10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22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612753" y="1188745"/>
            <a:ext cx="8355984" cy="32300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625404" y="1245979"/>
            <a:ext cx="85850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objeto de fila via recurso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sqs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sqs.get_queue_by_name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QueueName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'Mensagens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coletadas por evento: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chunck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de mensagens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parâmetros do evento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Escrevendo no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'Mensagem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inserida com sucesso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mensagem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9E89DBA3-ECB8-F4B6-C8D1-FBD4F81748A7}"/>
              </a:ext>
            </a:extLst>
          </p:cNvPr>
          <p:cNvSpPr txBox="1">
            <a:spLocks/>
          </p:cNvSpPr>
          <p:nvPr/>
        </p:nvSpPr>
        <p:spPr>
          <a:xfrm flipH="1">
            <a:off x="591042" y="4473707"/>
            <a:ext cx="8377694" cy="53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coleta da mensagem recebida através do evento seguida pela posterior extração de conteúdo da mensagem (id e body). Por fim, o conteúdo é escrito em tabela do DynamoDB.</a:t>
            </a:r>
          </a:p>
        </p:txBody>
      </p:sp>
    </p:spTree>
    <p:extLst>
      <p:ext uri="{BB962C8B-B14F-4D97-AF65-F5344CB8AC3E}">
        <p14:creationId xmlns:p14="http://schemas.microsoft.com/office/powerpoint/2010/main" val="42631928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803965" cy="36327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736549" y="122618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897709" y="109283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661926" y="1406272"/>
            <a:ext cx="3306809" cy="286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todo o procedimento de desenvolvimento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configurar um gatilho para acionamento da função com base em mensagens escritas no SQS.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formato, a cada mensagem publicada na fila, a função Lambda é acionada com a possibilidade de coletar os parâmetros da mensagem como o argumento de evento da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configuração do gatilho, vale destacar a opção “Batch Size” como um parâmetro indicativo da quantidade de mensagens máximas recebidas (cada gatilho pode conter até 10 mensagens).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B0E270-4924-134C-F266-5E4B88D6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69" y="1326689"/>
            <a:ext cx="4463210" cy="32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3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SCRIPT “PUT”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5"/>
            <a:ext cx="7672984" cy="252981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751014" y="3820904"/>
            <a:ext cx="7525384" cy="100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com tudo estabelecido, é possível navegar novamente até a instância EC2 e realizar a execução do script configurado para envio de objetos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fila do SQS. No exemplo acima, foram enviadas 50 mensagens para a fila e, se o gatilho configurado estiver funcional, a função Lambda será acionada sucessivas vezes para coletar as mensagens e escrevê-las em tabela do DynamoDB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00971D-C283-2298-DD8F-8001CD4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1291088"/>
            <a:ext cx="7352048" cy="2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07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VALEU!</a:t>
            </a:r>
            <a:endParaRPr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93" y="2357041"/>
            <a:ext cx="1955484" cy="19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2384;p76">
            <a:extLst>
              <a:ext uri="{FF2B5EF4-FFF2-40B4-BE49-F238E27FC236}">
                <a16:creationId xmlns:a16="http://schemas.microsoft.com/office/drawing/2014/main" id="{47C3347D-860B-2F39-F649-C2721BEDA7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34" y="1555917"/>
            <a:ext cx="310071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ótimo contar com a presença de vocês em mais esse treinamento!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3"/>
              </a:rPr>
              <a:t>A Cloud Guru (Mark </a:t>
            </a:r>
            <a:r>
              <a:rPr lang="pt-BR" dirty="0" err="1">
                <a:hlinkClick r:id="rId3"/>
              </a:rPr>
              <a:t>Richman</a:t>
            </a:r>
            <a:r>
              <a:rPr lang="pt-BR" dirty="0">
                <a:hlinkClick r:id="rId3"/>
              </a:rPr>
              <a:t>) – </a:t>
            </a:r>
            <a:r>
              <a:rPr lang="pt-BR" dirty="0" err="1">
                <a:hlinkClick r:id="rId3"/>
              </a:rPr>
              <a:t>Automating</a:t>
            </a:r>
            <a:r>
              <a:rPr lang="pt-BR" dirty="0">
                <a:hlinkClick r:id="rId3"/>
              </a:rPr>
              <a:t> AWS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Lambda, Python and Boto3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4"/>
              </a:rPr>
              <a:t>Udemy (Neal Davis) – Cloud </a:t>
            </a:r>
            <a:r>
              <a:rPr lang="pt-BR" dirty="0" err="1">
                <a:hlinkClick r:id="rId4"/>
              </a:rPr>
              <a:t>Practitioner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Exam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5"/>
              </a:rPr>
              <a:t>Udemy (Neal Davis) – </a:t>
            </a:r>
            <a:r>
              <a:rPr lang="pt-BR" dirty="0" err="1">
                <a:hlinkClick r:id="rId5"/>
              </a:rPr>
              <a:t>Solutions</a:t>
            </a:r>
            <a:r>
              <a:rPr lang="pt-BR" dirty="0">
                <a:hlinkClick r:id="rId5"/>
              </a:rPr>
              <a:t> Architect </a:t>
            </a:r>
            <a:r>
              <a:rPr lang="pt-BR" dirty="0" err="1">
                <a:hlinkClick r:id="rId5"/>
              </a:rPr>
              <a:t>Associate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Exam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6"/>
              </a:rPr>
              <a:t>YouTube (Douglas </a:t>
            </a:r>
            <a:r>
              <a:rPr lang="pt-BR" dirty="0" err="1">
                <a:hlinkClick r:id="rId6"/>
              </a:rPr>
              <a:t>Mugnos</a:t>
            </a:r>
            <a:r>
              <a:rPr lang="pt-BR" dirty="0">
                <a:hlinkClick r:id="rId6"/>
              </a:rPr>
              <a:t>) – Minha primeira função Lambda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7"/>
              </a:rPr>
              <a:t>YouTube (Um Inventor Qualquer) – Aprenda AWS neste Curso Prático GRATUITO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8"/>
              </a:rPr>
              <a:t>YouTube (Cristiano </a:t>
            </a:r>
            <a:r>
              <a:rPr lang="pt-BR" dirty="0" err="1">
                <a:hlinkClick r:id="rId8"/>
              </a:rPr>
              <a:t>Pelizzari</a:t>
            </a:r>
            <a:r>
              <a:rPr lang="pt-BR" dirty="0">
                <a:hlinkClick r:id="rId8"/>
              </a:rPr>
              <a:t>) – Treinamento AWS – Funções Lambda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9" grpId="0"/>
      <p:bldP spid="50" grpId="0"/>
      <p:bldP spid="52" grpId="0"/>
      <p:bldP spid="71" grpId="0"/>
      <p:bldP spid="72" grpId="0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6" grpId="0" animBg="1"/>
      <p:bldP spid="17" grpId="0"/>
      <p:bldP spid="19" grpId="0"/>
      <p:bldP spid="26" grpId="0" animBg="1"/>
      <p:bldP spid="27" grpId="0"/>
      <p:bldP spid="30" grpId="0"/>
      <p:bldP spid="31" grpId="0" animBg="1"/>
      <p:bldP spid="32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Utilizando um poderoso SDK para as mais variadas operações na AWS com Python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DO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BOTO3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B71BD0D-B3F6-6A6B-F1EF-84CC0E46FE9B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3074" name="Picture 2" descr="Python Icon - Download in Flat Style">
              <a:extLst>
                <a:ext uri="{FF2B5EF4-FFF2-40B4-BE49-F238E27FC236}">
                  <a16:creationId xmlns:a16="http://schemas.microsoft.com/office/drawing/2014/main" id="{163B35FF-3F05-7047-C1B5-EB333ABEB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969" y="1617024"/>
              <a:ext cx="634073" cy="63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Google Shape;1047;p50">
              <a:extLst>
                <a:ext uri="{FF2B5EF4-FFF2-40B4-BE49-F238E27FC236}">
                  <a16:creationId xmlns:a16="http://schemas.microsoft.com/office/drawing/2014/main" id="{82DEB277-3115-33C7-E83E-FBE9D3D71171}"/>
                </a:ext>
              </a:extLst>
            </p:cNvPr>
            <p:cNvSpPr/>
            <p:nvPr/>
          </p:nvSpPr>
          <p:spPr>
            <a:xfrm>
              <a:off x="5073833" y="1386693"/>
              <a:ext cx="1709225" cy="1292902"/>
            </a:xfrm>
            <a:custGeom>
              <a:avLst/>
              <a:gdLst/>
              <a:ahLst/>
              <a:cxnLst/>
              <a:rect l="l" t="t" r="r" b="b"/>
              <a:pathLst>
                <a:path w="102441" h="77489" fill="none" extrusionOk="0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48;p50">
              <a:extLst>
                <a:ext uri="{FF2B5EF4-FFF2-40B4-BE49-F238E27FC236}">
                  <a16:creationId xmlns:a16="http://schemas.microsoft.com/office/drawing/2014/main" id="{26CB44C8-F07F-6897-2811-B88CE9B502B1}"/>
                </a:ext>
              </a:extLst>
            </p:cNvPr>
            <p:cNvSpPr/>
            <p:nvPr/>
          </p:nvSpPr>
          <p:spPr>
            <a:xfrm>
              <a:off x="5113909" y="1420629"/>
              <a:ext cx="1629071" cy="1225028"/>
            </a:xfrm>
            <a:custGeom>
              <a:avLst/>
              <a:gdLst/>
              <a:ahLst/>
              <a:cxnLst/>
              <a:rect l="l" t="t" r="r" b="b"/>
              <a:pathLst>
                <a:path w="97637" h="73421" fill="none" extrusionOk="0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3;p50">
              <a:extLst>
                <a:ext uri="{FF2B5EF4-FFF2-40B4-BE49-F238E27FC236}">
                  <a16:creationId xmlns:a16="http://schemas.microsoft.com/office/drawing/2014/main" id="{414E377C-6D20-8187-FBF9-1C93BA3373D4}"/>
                </a:ext>
              </a:extLst>
            </p:cNvPr>
            <p:cNvSpPr/>
            <p:nvPr/>
          </p:nvSpPr>
          <p:spPr>
            <a:xfrm>
              <a:off x="5735565" y="1643821"/>
              <a:ext cx="219875" cy="27280"/>
            </a:xfrm>
            <a:custGeom>
              <a:avLst/>
              <a:gdLst/>
              <a:ahLst/>
              <a:cxnLst/>
              <a:rect l="l" t="t" r="r" b="b"/>
              <a:pathLst>
                <a:path w="13178" h="1635" fill="none" extrusionOk="0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4;p50">
              <a:extLst>
                <a:ext uri="{FF2B5EF4-FFF2-40B4-BE49-F238E27FC236}">
                  <a16:creationId xmlns:a16="http://schemas.microsoft.com/office/drawing/2014/main" id="{E18092EC-2172-E771-9CD4-11D1A9538D65}"/>
                </a:ext>
              </a:extLst>
            </p:cNvPr>
            <p:cNvSpPr/>
            <p:nvPr/>
          </p:nvSpPr>
          <p:spPr>
            <a:xfrm>
              <a:off x="5699960" y="1828037"/>
              <a:ext cx="230987" cy="17"/>
            </a:xfrm>
            <a:custGeom>
              <a:avLst/>
              <a:gdLst/>
              <a:ahLst/>
              <a:cxnLst/>
              <a:rect l="l" t="t" r="r" b="b"/>
              <a:pathLst>
                <a:path w="13844" h="1" fill="none" extrusionOk="0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5;p50">
              <a:extLst>
                <a:ext uri="{FF2B5EF4-FFF2-40B4-BE49-F238E27FC236}">
                  <a16:creationId xmlns:a16="http://schemas.microsoft.com/office/drawing/2014/main" id="{5DA88341-87A4-2C72-1749-603957AF253F}"/>
                </a:ext>
              </a:extLst>
            </p:cNvPr>
            <p:cNvSpPr/>
            <p:nvPr/>
          </p:nvSpPr>
          <p:spPr>
            <a:xfrm>
              <a:off x="5235224" y="2120219"/>
              <a:ext cx="99643" cy="35089"/>
            </a:xfrm>
            <a:custGeom>
              <a:avLst/>
              <a:gdLst/>
              <a:ahLst/>
              <a:cxnLst/>
              <a:rect l="l" t="t" r="r" b="b"/>
              <a:pathLst>
                <a:path w="5972" h="2103" fill="none" extrusionOk="0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8;p50">
              <a:extLst>
                <a:ext uri="{FF2B5EF4-FFF2-40B4-BE49-F238E27FC236}">
                  <a16:creationId xmlns:a16="http://schemas.microsoft.com/office/drawing/2014/main" id="{060317F7-B5F5-355A-0583-45A789BD13AA}"/>
                </a:ext>
              </a:extLst>
            </p:cNvPr>
            <p:cNvSpPr/>
            <p:nvPr/>
          </p:nvSpPr>
          <p:spPr>
            <a:xfrm>
              <a:off x="5901978" y="1799089"/>
              <a:ext cx="51773" cy="51773"/>
            </a:xfrm>
            <a:custGeom>
              <a:avLst/>
              <a:gdLst/>
              <a:ahLst/>
              <a:cxnLst/>
              <a:rect l="l" t="t" r="r" b="b"/>
              <a:pathLst>
                <a:path w="3103" h="3103" fill="none" extrusionOk="0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69;p50">
              <a:extLst>
                <a:ext uri="{FF2B5EF4-FFF2-40B4-BE49-F238E27FC236}">
                  <a16:creationId xmlns:a16="http://schemas.microsoft.com/office/drawing/2014/main" id="{AA62D674-C90E-9599-29F9-6F892749BB16}"/>
                </a:ext>
              </a:extLst>
            </p:cNvPr>
            <p:cNvSpPr/>
            <p:nvPr/>
          </p:nvSpPr>
          <p:spPr>
            <a:xfrm>
              <a:off x="5914225" y="1634361"/>
              <a:ext cx="54009" cy="41746"/>
            </a:xfrm>
            <a:custGeom>
              <a:avLst/>
              <a:gdLst/>
              <a:ahLst/>
              <a:cxnLst/>
              <a:rect l="l" t="t" r="r" b="b"/>
              <a:pathLst>
                <a:path w="3237" h="2502" fill="none" extrusionOk="0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70;p50">
              <a:extLst>
                <a:ext uri="{FF2B5EF4-FFF2-40B4-BE49-F238E27FC236}">
                  <a16:creationId xmlns:a16="http://schemas.microsoft.com/office/drawing/2014/main" id="{B422C0F4-3141-370F-A32E-CA137D09C5C4}"/>
                </a:ext>
              </a:extLst>
            </p:cNvPr>
            <p:cNvSpPr/>
            <p:nvPr/>
          </p:nvSpPr>
          <p:spPr>
            <a:xfrm>
              <a:off x="5206287" y="2120224"/>
              <a:ext cx="67357" cy="48437"/>
            </a:xfrm>
            <a:custGeom>
              <a:avLst/>
              <a:gdLst/>
              <a:ahLst/>
              <a:cxnLst/>
              <a:rect l="l" t="t" r="r" b="b"/>
              <a:pathLst>
                <a:path w="4037" h="2903" fill="none" extrusionOk="0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71;p50">
              <a:extLst>
                <a:ext uri="{FF2B5EF4-FFF2-40B4-BE49-F238E27FC236}">
                  <a16:creationId xmlns:a16="http://schemas.microsoft.com/office/drawing/2014/main" id="{15658CBF-20DF-2A5A-3B80-1BB7FEA4CA9C}"/>
                </a:ext>
              </a:extLst>
            </p:cNvPr>
            <p:cNvSpPr/>
            <p:nvPr/>
          </p:nvSpPr>
          <p:spPr>
            <a:xfrm>
              <a:off x="5969318" y="1799089"/>
              <a:ext cx="121917" cy="128591"/>
            </a:xfrm>
            <a:custGeom>
              <a:avLst/>
              <a:gdLst/>
              <a:ahLst/>
              <a:cxnLst/>
              <a:rect l="l" t="t" r="r" b="b"/>
              <a:pathLst>
                <a:path w="7307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72;p50">
              <a:extLst>
                <a:ext uri="{FF2B5EF4-FFF2-40B4-BE49-F238E27FC236}">
                  <a16:creationId xmlns:a16="http://schemas.microsoft.com/office/drawing/2014/main" id="{2D301AF0-03E7-F77E-DD81-7C3D9B0B78D8}"/>
                </a:ext>
              </a:extLst>
            </p:cNvPr>
            <p:cNvSpPr/>
            <p:nvPr/>
          </p:nvSpPr>
          <p:spPr>
            <a:xfrm>
              <a:off x="5776759" y="1972176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73;p50">
              <a:extLst>
                <a:ext uri="{FF2B5EF4-FFF2-40B4-BE49-F238E27FC236}">
                  <a16:creationId xmlns:a16="http://schemas.microsoft.com/office/drawing/2014/main" id="{887AFC6F-3FF5-6C16-4C9C-487F88F113FF}"/>
                </a:ext>
              </a:extLst>
            </p:cNvPr>
            <p:cNvSpPr/>
            <p:nvPr/>
          </p:nvSpPr>
          <p:spPr>
            <a:xfrm>
              <a:off x="5145077" y="2190345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4;p50">
              <a:extLst>
                <a:ext uri="{FF2B5EF4-FFF2-40B4-BE49-F238E27FC236}">
                  <a16:creationId xmlns:a16="http://schemas.microsoft.com/office/drawing/2014/main" id="{C230015A-C0CB-B28E-B1AF-514A37FFB730}"/>
                </a:ext>
              </a:extLst>
            </p:cNvPr>
            <p:cNvSpPr/>
            <p:nvPr/>
          </p:nvSpPr>
          <p:spPr>
            <a:xfrm>
              <a:off x="5761176" y="2444136"/>
              <a:ext cx="134698" cy="140271"/>
            </a:xfrm>
            <a:custGeom>
              <a:avLst/>
              <a:gdLst/>
              <a:ahLst/>
              <a:cxnLst/>
              <a:rect l="l" t="t" r="r" b="b"/>
              <a:pathLst>
                <a:path w="8073" h="8407" extrusionOk="0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5;p50">
              <a:extLst>
                <a:ext uri="{FF2B5EF4-FFF2-40B4-BE49-F238E27FC236}">
                  <a16:creationId xmlns:a16="http://schemas.microsoft.com/office/drawing/2014/main" id="{0E01AB53-FB1A-55E5-57CC-D2D86929AE29}"/>
                </a:ext>
              </a:extLst>
            </p:cNvPr>
            <p:cNvSpPr/>
            <p:nvPr/>
          </p:nvSpPr>
          <p:spPr>
            <a:xfrm>
              <a:off x="5073833" y="2680125"/>
              <a:ext cx="1709225" cy="43431"/>
            </a:xfrm>
            <a:custGeom>
              <a:avLst/>
              <a:gdLst/>
              <a:ahLst/>
              <a:cxnLst/>
              <a:rect l="l" t="t" r="r" b="b"/>
              <a:pathLst>
                <a:path w="102441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76;p50">
              <a:extLst>
                <a:ext uri="{FF2B5EF4-FFF2-40B4-BE49-F238E27FC236}">
                  <a16:creationId xmlns:a16="http://schemas.microsoft.com/office/drawing/2014/main" id="{FB6E9DBA-F05B-8A7F-E4B2-6120795A453A}"/>
                </a:ext>
              </a:extLst>
            </p:cNvPr>
            <p:cNvSpPr/>
            <p:nvPr/>
          </p:nvSpPr>
          <p:spPr>
            <a:xfrm>
              <a:off x="7186517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77;p50">
              <a:extLst>
                <a:ext uri="{FF2B5EF4-FFF2-40B4-BE49-F238E27FC236}">
                  <a16:creationId xmlns:a16="http://schemas.microsoft.com/office/drawing/2014/main" id="{A070FEEC-0400-DBB8-905E-7CF422CF76DE}"/>
                </a:ext>
              </a:extLst>
            </p:cNvPr>
            <p:cNvSpPr/>
            <p:nvPr/>
          </p:nvSpPr>
          <p:spPr>
            <a:xfrm>
              <a:off x="7172602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78;p50">
              <a:extLst>
                <a:ext uri="{FF2B5EF4-FFF2-40B4-BE49-F238E27FC236}">
                  <a16:creationId xmlns:a16="http://schemas.microsoft.com/office/drawing/2014/main" id="{EA4FBE96-17FF-BF10-64CD-6DA96A7B756A}"/>
                </a:ext>
              </a:extLst>
            </p:cNvPr>
            <p:cNvSpPr/>
            <p:nvPr/>
          </p:nvSpPr>
          <p:spPr>
            <a:xfrm>
              <a:off x="6838657" y="2213170"/>
              <a:ext cx="986249" cy="724111"/>
            </a:xfrm>
            <a:custGeom>
              <a:avLst/>
              <a:gdLst/>
              <a:ahLst/>
              <a:cxnLst/>
              <a:rect l="l" t="t" r="r" b="b"/>
              <a:pathLst>
                <a:path w="59110" h="43399" extrusionOk="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79;p50">
              <a:extLst>
                <a:ext uri="{FF2B5EF4-FFF2-40B4-BE49-F238E27FC236}">
                  <a16:creationId xmlns:a16="http://schemas.microsoft.com/office/drawing/2014/main" id="{305D3551-F493-B60A-04D7-7805FA41A422}"/>
                </a:ext>
              </a:extLst>
            </p:cNvPr>
            <p:cNvSpPr/>
            <p:nvPr/>
          </p:nvSpPr>
          <p:spPr>
            <a:xfrm>
              <a:off x="6838657" y="2824831"/>
              <a:ext cx="986249" cy="112440"/>
            </a:xfrm>
            <a:custGeom>
              <a:avLst/>
              <a:gdLst/>
              <a:ahLst/>
              <a:cxnLst/>
              <a:rect l="l" t="t" r="r" b="b"/>
              <a:pathLst>
                <a:path w="59110" h="6739" extrusionOk="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80;p50">
              <a:extLst>
                <a:ext uri="{FF2B5EF4-FFF2-40B4-BE49-F238E27FC236}">
                  <a16:creationId xmlns:a16="http://schemas.microsoft.com/office/drawing/2014/main" id="{449EF6E0-12C0-5E34-A484-145F1FA4A271}"/>
                </a:ext>
              </a:extLst>
            </p:cNvPr>
            <p:cNvSpPr/>
            <p:nvPr/>
          </p:nvSpPr>
          <p:spPr>
            <a:xfrm>
              <a:off x="6888194" y="2258252"/>
              <a:ext cx="887174" cy="511494"/>
            </a:xfrm>
            <a:custGeom>
              <a:avLst/>
              <a:gdLst/>
              <a:ahLst/>
              <a:cxnLst/>
              <a:rect l="l" t="t" r="r" b="b"/>
              <a:pathLst>
                <a:path w="53172" h="30656" extrusionOk="0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81;p50">
              <a:extLst>
                <a:ext uri="{FF2B5EF4-FFF2-40B4-BE49-F238E27FC236}">
                  <a16:creationId xmlns:a16="http://schemas.microsoft.com/office/drawing/2014/main" id="{29E8603F-35FB-9ED1-548D-FE995DD3E376}"/>
                </a:ext>
              </a:extLst>
            </p:cNvPr>
            <p:cNvSpPr/>
            <p:nvPr/>
          </p:nvSpPr>
          <p:spPr>
            <a:xfrm>
              <a:off x="6975871" y="2312517"/>
              <a:ext cx="217071" cy="402975"/>
            </a:xfrm>
            <a:custGeom>
              <a:avLst/>
              <a:gdLst/>
              <a:ahLst/>
              <a:cxnLst/>
              <a:rect l="l" t="t" r="r" b="b"/>
              <a:pathLst>
                <a:path w="13010" h="24152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82;p50">
              <a:extLst>
                <a:ext uri="{FF2B5EF4-FFF2-40B4-BE49-F238E27FC236}">
                  <a16:creationId xmlns:a16="http://schemas.microsoft.com/office/drawing/2014/main" id="{7A4C211F-1B8F-709C-2A74-298E5265D6D0}"/>
                </a:ext>
              </a:extLst>
            </p:cNvPr>
            <p:cNvSpPr/>
            <p:nvPr/>
          </p:nvSpPr>
          <p:spPr>
            <a:xfrm>
              <a:off x="6994224" y="2346470"/>
              <a:ext cx="180348" cy="335068"/>
            </a:xfrm>
            <a:custGeom>
              <a:avLst/>
              <a:gdLst/>
              <a:ahLst/>
              <a:cxnLst/>
              <a:rect l="l" t="t" r="r" b="b"/>
              <a:pathLst>
                <a:path w="10809" h="20082" extrusionOk="0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83;p50">
              <a:extLst>
                <a:ext uri="{FF2B5EF4-FFF2-40B4-BE49-F238E27FC236}">
                  <a16:creationId xmlns:a16="http://schemas.microsoft.com/office/drawing/2014/main" id="{D9195618-1F38-038F-E955-54C48D5885EF}"/>
                </a:ext>
              </a:extLst>
            </p:cNvPr>
            <p:cNvSpPr/>
            <p:nvPr/>
          </p:nvSpPr>
          <p:spPr>
            <a:xfrm>
              <a:off x="7277231" y="2387375"/>
              <a:ext cx="76267" cy="79054"/>
            </a:xfrm>
            <a:custGeom>
              <a:avLst/>
              <a:gdLst/>
              <a:ahLst/>
              <a:cxnLst/>
              <a:rect l="l" t="t" r="r" b="b"/>
              <a:pathLst>
                <a:path w="4571" h="4738" extrusionOk="0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84;p50">
              <a:extLst>
                <a:ext uri="{FF2B5EF4-FFF2-40B4-BE49-F238E27FC236}">
                  <a16:creationId xmlns:a16="http://schemas.microsoft.com/office/drawing/2014/main" id="{E5FEEF0A-9A05-F5F6-D92A-0B2981B0BEAD}"/>
                </a:ext>
              </a:extLst>
            </p:cNvPr>
            <p:cNvSpPr/>
            <p:nvPr/>
          </p:nvSpPr>
          <p:spPr>
            <a:xfrm>
              <a:off x="7385749" y="2629470"/>
              <a:ext cx="40644" cy="42313"/>
            </a:xfrm>
            <a:custGeom>
              <a:avLst/>
              <a:gdLst/>
              <a:ahLst/>
              <a:cxnLst/>
              <a:rect l="l" t="t" r="r" b="b"/>
              <a:pathLst>
                <a:path w="2436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5;p50">
              <a:extLst>
                <a:ext uri="{FF2B5EF4-FFF2-40B4-BE49-F238E27FC236}">
                  <a16:creationId xmlns:a16="http://schemas.microsoft.com/office/drawing/2014/main" id="{0BA4F52E-C599-32D7-4007-04ED60303574}"/>
                </a:ext>
              </a:extLst>
            </p:cNvPr>
            <p:cNvSpPr/>
            <p:nvPr/>
          </p:nvSpPr>
          <p:spPr>
            <a:xfrm>
              <a:off x="7279450" y="2522621"/>
              <a:ext cx="154736" cy="78486"/>
            </a:xfrm>
            <a:custGeom>
              <a:avLst/>
              <a:gdLst/>
              <a:ahLst/>
              <a:cxnLst/>
              <a:rect l="l" t="t" r="r" b="b"/>
              <a:pathLst>
                <a:path w="9274" h="4704" extrusionOk="0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86;p50">
              <a:extLst>
                <a:ext uri="{FF2B5EF4-FFF2-40B4-BE49-F238E27FC236}">
                  <a16:creationId xmlns:a16="http://schemas.microsoft.com/office/drawing/2014/main" id="{87B8DEA1-68A2-5405-2752-754105E47FFB}"/>
                </a:ext>
              </a:extLst>
            </p:cNvPr>
            <p:cNvSpPr/>
            <p:nvPr/>
          </p:nvSpPr>
          <p:spPr>
            <a:xfrm>
              <a:off x="7260530" y="2333951"/>
              <a:ext cx="191477" cy="354539"/>
            </a:xfrm>
            <a:custGeom>
              <a:avLst/>
              <a:gdLst/>
              <a:ahLst/>
              <a:cxnLst/>
              <a:rect l="l" t="t" r="r" b="b"/>
              <a:pathLst>
                <a:path w="11476" h="21249" fill="none" extrusionOk="0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87;p50">
              <a:extLst>
                <a:ext uri="{FF2B5EF4-FFF2-40B4-BE49-F238E27FC236}">
                  <a16:creationId xmlns:a16="http://schemas.microsoft.com/office/drawing/2014/main" id="{28BBE4E5-2BE4-FD08-874A-5F4528DCF966}"/>
                </a:ext>
              </a:extLst>
            </p:cNvPr>
            <p:cNvSpPr/>
            <p:nvPr/>
          </p:nvSpPr>
          <p:spPr>
            <a:xfrm>
              <a:off x="7505411" y="2333951"/>
              <a:ext cx="180348" cy="132479"/>
            </a:xfrm>
            <a:custGeom>
              <a:avLst/>
              <a:gdLst/>
              <a:ahLst/>
              <a:cxnLst/>
              <a:rect l="l" t="t" r="r" b="b"/>
              <a:pathLst>
                <a:path w="10809" h="7940" extrusionOk="0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88;p50">
              <a:extLst>
                <a:ext uri="{FF2B5EF4-FFF2-40B4-BE49-F238E27FC236}">
                  <a16:creationId xmlns:a16="http://schemas.microsoft.com/office/drawing/2014/main" id="{F8713790-63FF-33AB-96F8-1B1BE316DCA4}"/>
                </a:ext>
              </a:extLst>
            </p:cNvPr>
            <p:cNvSpPr/>
            <p:nvPr/>
          </p:nvSpPr>
          <p:spPr>
            <a:xfrm>
              <a:off x="7505411" y="2333951"/>
              <a:ext cx="180348" cy="28398"/>
            </a:xfrm>
            <a:custGeom>
              <a:avLst/>
              <a:gdLst/>
              <a:ahLst/>
              <a:cxnLst/>
              <a:rect l="l" t="t" r="r" b="b"/>
              <a:pathLst>
                <a:path w="10809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89;p50">
              <a:extLst>
                <a:ext uri="{FF2B5EF4-FFF2-40B4-BE49-F238E27FC236}">
                  <a16:creationId xmlns:a16="http://schemas.microsoft.com/office/drawing/2014/main" id="{C8F9CBCA-2395-34CA-C945-1C9B89A3A35B}"/>
                </a:ext>
              </a:extLst>
            </p:cNvPr>
            <p:cNvSpPr/>
            <p:nvPr/>
          </p:nvSpPr>
          <p:spPr>
            <a:xfrm>
              <a:off x="7519327" y="2382370"/>
              <a:ext cx="47318" cy="45650"/>
            </a:xfrm>
            <a:custGeom>
              <a:avLst/>
              <a:gdLst/>
              <a:ahLst/>
              <a:cxnLst/>
              <a:rect l="l" t="t" r="r" b="b"/>
              <a:pathLst>
                <a:path w="2836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90;p50">
              <a:extLst>
                <a:ext uri="{FF2B5EF4-FFF2-40B4-BE49-F238E27FC236}">
                  <a16:creationId xmlns:a16="http://schemas.microsoft.com/office/drawing/2014/main" id="{61518D25-1B77-C389-07AE-14283961ED57}"/>
                </a:ext>
              </a:extLst>
            </p:cNvPr>
            <p:cNvSpPr/>
            <p:nvPr/>
          </p:nvSpPr>
          <p:spPr>
            <a:xfrm>
              <a:off x="7613378" y="2382370"/>
              <a:ext cx="47335" cy="45650"/>
            </a:xfrm>
            <a:custGeom>
              <a:avLst/>
              <a:gdLst/>
              <a:ahLst/>
              <a:cxnLst/>
              <a:rect l="l" t="t" r="r" b="b"/>
              <a:pathLst>
                <a:path w="2837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91;p50">
              <a:extLst>
                <a:ext uri="{FF2B5EF4-FFF2-40B4-BE49-F238E27FC236}">
                  <a16:creationId xmlns:a16="http://schemas.microsoft.com/office/drawing/2014/main" id="{429E9263-53E8-14B1-7158-4B68D150AC38}"/>
                </a:ext>
              </a:extLst>
            </p:cNvPr>
            <p:cNvSpPr/>
            <p:nvPr/>
          </p:nvSpPr>
          <p:spPr>
            <a:xfrm>
              <a:off x="7533241" y="2538205"/>
              <a:ext cx="138052" cy="101311"/>
            </a:xfrm>
            <a:custGeom>
              <a:avLst/>
              <a:gdLst/>
              <a:ahLst/>
              <a:cxnLst/>
              <a:rect l="l" t="t" r="r" b="b"/>
              <a:pathLst>
                <a:path w="8274" h="6072" extrusionOk="0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92;p50">
              <a:extLst>
                <a:ext uri="{FF2B5EF4-FFF2-40B4-BE49-F238E27FC236}">
                  <a16:creationId xmlns:a16="http://schemas.microsoft.com/office/drawing/2014/main" id="{6D83EA19-0F70-6D9E-6EBA-048DB95F601E}"/>
                </a:ext>
              </a:extLst>
            </p:cNvPr>
            <p:cNvSpPr/>
            <p:nvPr/>
          </p:nvSpPr>
          <p:spPr>
            <a:xfrm>
              <a:off x="7533241" y="2538205"/>
              <a:ext cx="138052" cy="21157"/>
            </a:xfrm>
            <a:custGeom>
              <a:avLst/>
              <a:gdLst/>
              <a:ahLst/>
              <a:cxnLst/>
              <a:rect l="l" t="t" r="r" b="b"/>
              <a:pathLst>
                <a:path w="8274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93;p50">
              <a:extLst>
                <a:ext uri="{FF2B5EF4-FFF2-40B4-BE49-F238E27FC236}">
                  <a16:creationId xmlns:a16="http://schemas.microsoft.com/office/drawing/2014/main" id="{0011E8AF-9201-02B1-25E8-FEFDE93502B7}"/>
                </a:ext>
              </a:extLst>
            </p:cNvPr>
            <p:cNvSpPr/>
            <p:nvPr/>
          </p:nvSpPr>
          <p:spPr>
            <a:xfrm>
              <a:off x="7172602" y="3079723"/>
              <a:ext cx="318916" cy="14483"/>
            </a:xfrm>
            <a:custGeom>
              <a:avLst/>
              <a:gdLst/>
              <a:ahLst/>
              <a:cxnLst/>
              <a:rect l="l" t="t" r="r" b="b"/>
              <a:pathLst>
                <a:path w="19114" h="868" extrusionOk="0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94;p50">
              <a:extLst>
                <a:ext uri="{FF2B5EF4-FFF2-40B4-BE49-F238E27FC236}">
                  <a16:creationId xmlns:a16="http://schemas.microsoft.com/office/drawing/2014/main" id="{55827855-2F07-F2B0-CCDF-F6AC051983A7}"/>
                </a:ext>
              </a:extLst>
            </p:cNvPr>
            <p:cNvSpPr/>
            <p:nvPr/>
          </p:nvSpPr>
          <p:spPr>
            <a:xfrm>
              <a:off x="6959438" y="3067477"/>
              <a:ext cx="740796" cy="26729"/>
            </a:xfrm>
            <a:custGeom>
              <a:avLst/>
              <a:gdLst/>
              <a:ahLst/>
              <a:cxnLst/>
              <a:rect l="l" t="t" r="r" b="b"/>
              <a:pathLst>
                <a:path w="44399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95;p50">
              <a:extLst>
                <a:ext uri="{FF2B5EF4-FFF2-40B4-BE49-F238E27FC236}">
                  <a16:creationId xmlns:a16="http://schemas.microsoft.com/office/drawing/2014/main" id="{B8393E74-BE62-678B-8EC0-20D9A49603E2}"/>
                </a:ext>
              </a:extLst>
            </p:cNvPr>
            <p:cNvSpPr/>
            <p:nvPr/>
          </p:nvSpPr>
          <p:spPr>
            <a:xfrm>
              <a:off x="6250388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96;p50">
              <a:extLst>
                <a:ext uri="{FF2B5EF4-FFF2-40B4-BE49-F238E27FC236}">
                  <a16:creationId xmlns:a16="http://schemas.microsoft.com/office/drawing/2014/main" id="{0BE0007A-BA08-AC2F-7144-DCD1047DF436}"/>
                </a:ext>
              </a:extLst>
            </p:cNvPr>
            <p:cNvSpPr/>
            <p:nvPr/>
          </p:nvSpPr>
          <p:spPr>
            <a:xfrm>
              <a:off x="6282106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97;p50">
              <a:extLst>
                <a:ext uri="{FF2B5EF4-FFF2-40B4-BE49-F238E27FC236}">
                  <a16:creationId xmlns:a16="http://schemas.microsoft.com/office/drawing/2014/main" id="{E3B86083-453C-A24D-BA82-F516F7051478}"/>
                </a:ext>
              </a:extLst>
            </p:cNvPr>
            <p:cNvSpPr/>
            <p:nvPr/>
          </p:nvSpPr>
          <p:spPr>
            <a:xfrm>
              <a:off x="668005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98;p50">
              <a:extLst>
                <a:ext uri="{FF2B5EF4-FFF2-40B4-BE49-F238E27FC236}">
                  <a16:creationId xmlns:a16="http://schemas.microsoft.com/office/drawing/2014/main" id="{5FD4D8B3-8F69-7EA1-BD79-9FB3F5D435B1}"/>
                </a:ext>
              </a:extLst>
            </p:cNvPr>
            <p:cNvSpPr/>
            <p:nvPr/>
          </p:nvSpPr>
          <p:spPr>
            <a:xfrm>
              <a:off x="671177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99;p50">
              <a:extLst>
                <a:ext uri="{FF2B5EF4-FFF2-40B4-BE49-F238E27FC236}">
                  <a16:creationId xmlns:a16="http://schemas.microsoft.com/office/drawing/2014/main" id="{F42B410B-D325-5370-E7FD-60AA2875F617}"/>
                </a:ext>
              </a:extLst>
            </p:cNvPr>
            <p:cNvSpPr/>
            <p:nvPr/>
          </p:nvSpPr>
          <p:spPr>
            <a:xfrm>
              <a:off x="6525886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00;p50">
              <a:extLst>
                <a:ext uri="{FF2B5EF4-FFF2-40B4-BE49-F238E27FC236}">
                  <a16:creationId xmlns:a16="http://schemas.microsoft.com/office/drawing/2014/main" id="{B97DE748-F5FF-CCF0-5A21-F5406BCD65C4}"/>
                </a:ext>
              </a:extLst>
            </p:cNvPr>
            <p:cNvSpPr/>
            <p:nvPr/>
          </p:nvSpPr>
          <p:spPr>
            <a:xfrm>
              <a:off x="6558154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01;p50">
              <a:extLst>
                <a:ext uri="{FF2B5EF4-FFF2-40B4-BE49-F238E27FC236}">
                  <a16:creationId xmlns:a16="http://schemas.microsoft.com/office/drawing/2014/main" id="{377A0B3D-FCF9-AF3E-4D24-64D35901E8CE}"/>
                </a:ext>
              </a:extLst>
            </p:cNvPr>
            <p:cNvSpPr/>
            <p:nvPr/>
          </p:nvSpPr>
          <p:spPr>
            <a:xfrm>
              <a:off x="6816400" y="3176561"/>
              <a:ext cx="60132" cy="923363"/>
            </a:xfrm>
            <a:custGeom>
              <a:avLst/>
              <a:gdLst/>
              <a:ahLst/>
              <a:cxnLst/>
              <a:rect l="l" t="t" r="r" b="b"/>
              <a:pathLst>
                <a:path w="3604" h="55341" extrusionOk="0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02;p50">
              <a:extLst>
                <a:ext uri="{FF2B5EF4-FFF2-40B4-BE49-F238E27FC236}">
                  <a16:creationId xmlns:a16="http://schemas.microsoft.com/office/drawing/2014/main" id="{BAD7AA4B-4326-A404-263A-4CAD2DAA8D8A}"/>
                </a:ext>
              </a:extLst>
            </p:cNvPr>
            <p:cNvSpPr/>
            <p:nvPr/>
          </p:nvSpPr>
          <p:spPr>
            <a:xfrm>
              <a:off x="6848117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03;p50">
              <a:extLst>
                <a:ext uri="{FF2B5EF4-FFF2-40B4-BE49-F238E27FC236}">
                  <a16:creationId xmlns:a16="http://schemas.microsoft.com/office/drawing/2014/main" id="{5BEAC744-0700-4A58-8E8E-D6324A561BEF}"/>
                </a:ext>
              </a:extLst>
            </p:cNvPr>
            <p:cNvSpPr/>
            <p:nvPr/>
          </p:nvSpPr>
          <p:spPr>
            <a:xfrm>
              <a:off x="6411229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04;p50">
              <a:extLst>
                <a:ext uri="{FF2B5EF4-FFF2-40B4-BE49-F238E27FC236}">
                  <a16:creationId xmlns:a16="http://schemas.microsoft.com/office/drawing/2014/main" id="{87624F84-91FF-14D4-088F-1C2078450907}"/>
                </a:ext>
              </a:extLst>
            </p:cNvPr>
            <p:cNvSpPr/>
            <p:nvPr/>
          </p:nvSpPr>
          <p:spPr>
            <a:xfrm>
              <a:off x="6280437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05;p50">
              <a:extLst>
                <a:ext uri="{FF2B5EF4-FFF2-40B4-BE49-F238E27FC236}">
                  <a16:creationId xmlns:a16="http://schemas.microsoft.com/office/drawing/2014/main" id="{D0FC9C4F-FDCC-8AB9-8030-387B9C8251BB}"/>
                </a:ext>
              </a:extLst>
            </p:cNvPr>
            <p:cNvSpPr/>
            <p:nvPr/>
          </p:nvSpPr>
          <p:spPr>
            <a:xfrm>
              <a:off x="766348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06;p50">
              <a:extLst>
                <a:ext uri="{FF2B5EF4-FFF2-40B4-BE49-F238E27FC236}">
                  <a16:creationId xmlns:a16="http://schemas.microsoft.com/office/drawing/2014/main" id="{695DAF83-61FD-DFCA-5DC2-B5F74ED5ABDF}"/>
                </a:ext>
              </a:extLst>
            </p:cNvPr>
            <p:cNvSpPr/>
            <p:nvPr/>
          </p:nvSpPr>
          <p:spPr>
            <a:xfrm>
              <a:off x="769520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07;p50">
              <a:extLst>
                <a:ext uri="{FF2B5EF4-FFF2-40B4-BE49-F238E27FC236}">
                  <a16:creationId xmlns:a16="http://schemas.microsoft.com/office/drawing/2014/main" id="{E546A190-E524-558E-78F4-28549AE703F5}"/>
                </a:ext>
              </a:extLst>
            </p:cNvPr>
            <p:cNvSpPr/>
            <p:nvPr/>
          </p:nvSpPr>
          <p:spPr>
            <a:xfrm>
              <a:off x="7938963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08;p50">
              <a:extLst>
                <a:ext uri="{FF2B5EF4-FFF2-40B4-BE49-F238E27FC236}">
                  <a16:creationId xmlns:a16="http://schemas.microsoft.com/office/drawing/2014/main" id="{07C61C38-593F-4733-A80E-7500BE3F2729}"/>
                </a:ext>
              </a:extLst>
            </p:cNvPr>
            <p:cNvSpPr/>
            <p:nvPr/>
          </p:nvSpPr>
          <p:spPr>
            <a:xfrm>
              <a:off x="7971248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09;p50">
              <a:extLst>
                <a:ext uri="{FF2B5EF4-FFF2-40B4-BE49-F238E27FC236}">
                  <a16:creationId xmlns:a16="http://schemas.microsoft.com/office/drawing/2014/main" id="{7F4198B3-4A12-5F98-BD90-CDA5D5E79F66}"/>
                </a:ext>
              </a:extLst>
            </p:cNvPr>
            <p:cNvSpPr/>
            <p:nvPr/>
          </p:nvSpPr>
          <p:spPr>
            <a:xfrm>
              <a:off x="6210862" y="3142058"/>
              <a:ext cx="1807734" cy="63470"/>
            </a:xfrm>
            <a:custGeom>
              <a:avLst/>
              <a:gdLst/>
              <a:ahLst/>
              <a:cxnLst/>
              <a:rect l="l" t="t" r="r" b="b"/>
              <a:pathLst>
                <a:path w="108345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10;p50">
              <a:extLst>
                <a:ext uri="{FF2B5EF4-FFF2-40B4-BE49-F238E27FC236}">
                  <a16:creationId xmlns:a16="http://schemas.microsoft.com/office/drawing/2014/main" id="{06962078-B88F-FC02-0D23-FDC5C4E46A54}"/>
                </a:ext>
              </a:extLst>
            </p:cNvPr>
            <p:cNvSpPr/>
            <p:nvPr/>
          </p:nvSpPr>
          <p:spPr>
            <a:xfrm>
              <a:off x="7751411" y="3142058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11;p50">
              <a:extLst>
                <a:ext uri="{FF2B5EF4-FFF2-40B4-BE49-F238E27FC236}">
                  <a16:creationId xmlns:a16="http://schemas.microsoft.com/office/drawing/2014/main" id="{E15D173C-C8CC-A7E1-A385-44506CF2F9A1}"/>
                </a:ext>
              </a:extLst>
            </p:cNvPr>
            <p:cNvSpPr/>
            <p:nvPr/>
          </p:nvSpPr>
          <p:spPr>
            <a:xfrm>
              <a:off x="6161893" y="3090852"/>
              <a:ext cx="1915152" cy="63470"/>
            </a:xfrm>
            <a:custGeom>
              <a:avLst/>
              <a:gdLst/>
              <a:ahLst/>
              <a:cxnLst/>
              <a:rect l="l" t="t" r="r" b="b"/>
              <a:pathLst>
                <a:path w="114783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12;p50">
              <a:extLst>
                <a:ext uri="{FF2B5EF4-FFF2-40B4-BE49-F238E27FC236}">
                  <a16:creationId xmlns:a16="http://schemas.microsoft.com/office/drawing/2014/main" id="{941E1A88-1708-184E-3420-EFE200678119}"/>
                </a:ext>
              </a:extLst>
            </p:cNvPr>
            <p:cNvSpPr/>
            <p:nvPr/>
          </p:nvSpPr>
          <p:spPr>
            <a:xfrm>
              <a:off x="7809857" y="3090852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13;p50">
              <a:extLst>
                <a:ext uri="{FF2B5EF4-FFF2-40B4-BE49-F238E27FC236}">
                  <a16:creationId xmlns:a16="http://schemas.microsoft.com/office/drawing/2014/main" id="{37D7EA94-F041-70A7-89E2-4D8FA64E6234}"/>
                </a:ext>
              </a:extLst>
            </p:cNvPr>
            <p:cNvSpPr/>
            <p:nvPr/>
          </p:nvSpPr>
          <p:spPr>
            <a:xfrm>
              <a:off x="6472445" y="3326273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14;p50">
              <a:extLst>
                <a:ext uri="{FF2B5EF4-FFF2-40B4-BE49-F238E27FC236}">
                  <a16:creationId xmlns:a16="http://schemas.microsoft.com/office/drawing/2014/main" id="{2C04BF56-7CDE-7B4D-39D5-6B3D2261E7DA}"/>
                </a:ext>
              </a:extLst>
            </p:cNvPr>
            <p:cNvSpPr/>
            <p:nvPr/>
          </p:nvSpPr>
          <p:spPr>
            <a:xfrm>
              <a:off x="6472445" y="3580064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15;p50">
              <a:extLst>
                <a:ext uri="{FF2B5EF4-FFF2-40B4-BE49-F238E27FC236}">
                  <a16:creationId xmlns:a16="http://schemas.microsoft.com/office/drawing/2014/main" id="{5AAABF47-18D5-7424-7E02-F16BC9D9B08F}"/>
                </a:ext>
              </a:extLst>
            </p:cNvPr>
            <p:cNvSpPr/>
            <p:nvPr/>
          </p:nvSpPr>
          <p:spPr>
            <a:xfrm>
              <a:off x="7361823" y="3311257"/>
              <a:ext cx="123569" cy="248790"/>
            </a:xfrm>
            <a:custGeom>
              <a:avLst/>
              <a:gdLst/>
              <a:ahLst/>
              <a:cxnLst/>
              <a:rect l="l" t="t" r="r" b="b"/>
              <a:pathLst>
                <a:path w="7406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16;p50">
              <a:extLst>
                <a:ext uri="{FF2B5EF4-FFF2-40B4-BE49-F238E27FC236}">
                  <a16:creationId xmlns:a16="http://schemas.microsoft.com/office/drawing/2014/main" id="{15E3FA1B-DEC5-E75A-78E0-8F473E1567C8}"/>
                </a:ext>
              </a:extLst>
            </p:cNvPr>
            <p:cNvSpPr/>
            <p:nvPr/>
          </p:nvSpPr>
          <p:spPr>
            <a:xfrm>
              <a:off x="7392439" y="3472097"/>
              <a:ext cx="62351" cy="344528"/>
            </a:xfrm>
            <a:custGeom>
              <a:avLst/>
              <a:gdLst/>
              <a:ahLst/>
              <a:cxnLst/>
              <a:rect l="l" t="t" r="r" b="b"/>
              <a:pathLst>
                <a:path w="3737" h="20649" extrusionOk="0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17;p50">
              <a:extLst>
                <a:ext uri="{FF2B5EF4-FFF2-40B4-BE49-F238E27FC236}">
                  <a16:creationId xmlns:a16="http://schemas.microsoft.com/office/drawing/2014/main" id="{F474BFC7-3B77-7C71-9E80-81D07F829533}"/>
                </a:ext>
              </a:extLst>
            </p:cNvPr>
            <p:cNvSpPr/>
            <p:nvPr/>
          </p:nvSpPr>
          <p:spPr>
            <a:xfrm>
              <a:off x="741803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18;p50">
              <a:extLst>
                <a:ext uri="{FF2B5EF4-FFF2-40B4-BE49-F238E27FC236}">
                  <a16:creationId xmlns:a16="http://schemas.microsoft.com/office/drawing/2014/main" id="{9D0144AE-FC65-1563-F94D-1A89A9975001}"/>
                </a:ext>
              </a:extLst>
            </p:cNvPr>
            <p:cNvSpPr/>
            <p:nvPr/>
          </p:nvSpPr>
          <p:spPr>
            <a:xfrm>
              <a:off x="688829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19;p50">
              <a:extLst>
                <a:ext uri="{FF2B5EF4-FFF2-40B4-BE49-F238E27FC236}">
                  <a16:creationId xmlns:a16="http://schemas.microsoft.com/office/drawing/2014/main" id="{B38E88F0-8DDE-293C-54F7-58E097D83F55}"/>
                </a:ext>
              </a:extLst>
            </p:cNvPr>
            <p:cNvSpPr/>
            <p:nvPr/>
          </p:nvSpPr>
          <p:spPr>
            <a:xfrm>
              <a:off x="7397995" y="4008060"/>
              <a:ext cx="55677" cy="91300"/>
            </a:xfrm>
            <a:custGeom>
              <a:avLst/>
              <a:gdLst/>
              <a:ahLst/>
              <a:cxnLst/>
              <a:rect l="l" t="t" r="r" b="b"/>
              <a:pathLst>
                <a:path w="3337" h="547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120;p50">
              <a:extLst>
                <a:ext uri="{FF2B5EF4-FFF2-40B4-BE49-F238E27FC236}">
                  <a16:creationId xmlns:a16="http://schemas.microsoft.com/office/drawing/2014/main" id="{2E70DDD4-2311-FFB3-4532-EA8E15EBB17C}"/>
                </a:ext>
              </a:extLst>
            </p:cNvPr>
            <p:cNvSpPr/>
            <p:nvPr/>
          </p:nvSpPr>
          <p:spPr>
            <a:xfrm>
              <a:off x="7412478" y="3798233"/>
              <a:ext cx="26729" cy="301130"/>
            </a:xfrm>
            <a:custGeom>
              <a:avLst/>
              <a:gdLst/>
              <a:ahLst/>
              <a:cxnLst/>
              <a:rect l="l" t="t" r="r" b="b"/>
              <a:pathLst>
                <a:path w="1602" h="18048" extrusionOk="0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121;p50">
              <a:extLst>
                <a:ext uri="{FF2B5EF4-FFF2-40B4-BE49-F238E27FC236}">
                  <a16:creationId xmlns:a16="http://schemas.microsoft.com/office/drawing/2014/main" id="{4A7EDB3E-1FE8-9FC1-EA05-1D4F2FAEA6D4}"/>
                </a:ext>
              </a:extLst>
            </p:cNvPr>
            <p:cNvSpPr/>
            <p:nvPr/>
          </p:nvSpPr>
          <p:spPr>
            <a:xfrm>
              <a:off x="7011194" y="2593297"/>
              <a:ext cx="933374" cy="735791"/>
            </a:xfrm>
            <a:custGeom>
              <a:avLst/>
              <a:gdLst/>
              <a:ahLst/>
              <a:cxnLst/>
              <a:rect l="l" t="t" r="r" b="b"/>
              <a:pathLst>
                <a:path w="55941" h="44099" extrusionOk="0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22;p50">
              <a:extLst>
                <a:ext uri="{FF2B5EF4-FFF2-40B4-BE49-F238E27FC236}">
                  <a16:creationId xmlns:a16="http://schemas.microsoft.com/office/drawing/2014/main" id="{37BD27A8-8FED-BC8E-B52C-13A9768731E2}"/>
                </a:ext>
              </a:extLst>
            </p:cNvPr>
            <p:cNvSpPr/>
            <p:nvPr/>
          </p:nvSpPr>
          <p:spPr>
            <a:xfrm>
              <a:off x="6357804" y="3882174"/>
              <a:ext cx="338955" cy="217422"/>
            </a:xfrm>
            <a:custGeom>
              <a:avLst/>
              <a:gdLst/>
              <a:ahLst/>
              <a:cxnLst/>
              <a:rect l="l" t="t" r="r" b="b"/>
              <a:pathLst>
                <a:path w="20315" h="13031" extrusionOk="0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23;p50">
              <a:extLst>
                <a:ext uri="{FF2B5EF4-FFF2-40B4-BE49-F238E27FC236}">
                  <a16:creationId xmlns:a16="http://schemas.microsoft.com/office/drawing/2014/main" id="{90071FED-CADE-AD2A-1057-461E515B8731}"/>
                </a:ext>
              </a:extLst>
            </p:cNvPr>
            <p:cNvSpPr/>
            <p:nvPr/>
          </p:nvSpPr>
          <p:spPr>
            <a:xfrm>
              <a:off x="6554266" y="3898975"/>
              <a:ext cx="128574" cy="89064"/>
            </a:xfrm>
            <a:custGeom>
              <a:avLst/>
              <a:gdLst/>
              <a:ahLst/>
              <a:cxnLst/>
              <a:rect l="l" t="t" r="r" b="b"/>
              <a:pathLst>
                <a:path w="7706" h="5338" fill="none" extrusionOk="0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24;p50">
              <a:extLst>
                <a:ext uri="{FF2B5EF4-FFF2-40B4-BE49-F238E27FC236}">
                  <a16:creationId xmlns:a16="http://schemas.microsoft.com/office/drawing/2014/main" id="{354B1D85-6577-3B92-C4DA-F2D2E058162F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25;p50">
              <a:extLst>
                <a:ext uri="{FF2B5EF4-FFF2-40B4-BE49-F238E27FC236}">
                  <a16:creationId xmlns:a16="http://schemas.microsoft.com/office/drawing/2014/main" id="{B6B29FE7-02DB-031B-D29D-7CE4BDC4F01C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fill="none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26;p50">
              <a:extLst>
                <a:ext uri="{FF2B5EF4-FFF2-40B4-BE49-F238E27FC236}">
                  <a16:creationId xmlns:a16="http://schemas.microsoft.com/office/drawing/2014/main" id="{3B8012B9-C950-EF3E-8FE1-21B61BC03D8D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7;p50">
              <a:extLst>
                <a:ext uri="{FF2B5EF4-FFF2-40B4-BE49-F238E27FC236}">
                  <a16:creationId xmlns:a16="http://schemas.microsoft.com/office/drawing/2014/main" id="{D17FC5C6-00A3-35FA-1D02-A1B5BAAA56CF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fill="none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8;p50">
              <a:extLst>
                <a:ext uri="{FF2B5EF4-FFF2-40B4-BE49-F238E27FC236}">
                  <a16:creationId xmlns:a16="http://schemas.microsoft.com/office/drawing/2014/main" id="{C21BD35A-8EB5-58F6-0C2C-A2EEAFC3CED8}"/>
                </a:ext>
              </a:extLst>
            </p:cNvPr>
            <p:cNvSpPr/>
            <p:nvPr/>
          </p:nvSpPr>
          <p:spPr>
            <a:xfrm>
              <a:off x="6503612" y="2911641"/>
              <a:ext cx="207061" cy="981244"/>
            </a:xfrm>
            <a:custGeom>
              <a:avLst/>
              <a:gdLst/>
              <a:ahLst/>
              <a:cxnLst/>
              <a:rect l="l" t="t" r="r" b="b"/>
              <a:pathLst>
                <a:path w="12410" h="58810" extrusionOk="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9;p50">
              <a:extLst>
                <a:ext uri="{FF2B5EF4-FFF2-40B4-BE49-F238E27FC236}">
                  <a16:creationId xmlns:a16="http://schemas.microsoft.com/office/drawing/2014/main" id="{E2117784-012B-A15C-2BE3-9D3133EF5CC3}"/>
                </a:ext>
              </a:extLst>
            </p:cNvPr>
            <p:cNvSpPr/>
            <p:nvPr/>
          </p:nvSpPr>
          <p:spPr>
            <a:xfrm>
              <a:off x="6277651" y="3882174"/>
              <a:ext cx="338972" cy="217422"/>
            </a:xfrm>
            <a:custGeom>
              <a:avLst/>
              <a:gdLst/>
              <a:ahLst/>
              <a:cxnLst/>
              <a:rect l="l" t="t" r="r" b="b"/>
              <a:pathLst>
                <a:path w="20316" h="13031" extrusionOk="0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30;p50">
              <a:extLst>
                <a:ext uri="{FF2B5EF4-FFF2-40B4-BE49-F238E27FC236}">
                  <a16:creationId xmlns:a16="http://schemas.microsoft.com/office/drawing/2014/main" id="{486F3ACA-122E-9095-9B6C-4A46CA65AEC6}"/>
                </a:ext>
              </a:extLst>
            </p:cNvPr>
            <p:cNvSpPr/>
            <p:nvPr/>
          </p:nvSpPr>
          <p:spPr>
            <a:xfrm>
              <a:off x="6474113" y="3898975"/>
              <a:ext cx="128591" cy="89064"/>
            </a:xfrm>
            <a:custGeom>
              <a:avLst/>
              <a:gdLst/>
              <a:ahLst/>
              <a:cxnLst/>
              <a:rect l="l" t="t" r="r" b="b"/>
              <a:pathLst>
                <a:path w="7707" h="5338" fill="none" extrusionOk="0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31;p50">
              <a:extLst>
                <a:ext uri="{FF2B5EF4-FFF2-40B4-BE49-F238E27FC236}">
                  <a16:creationId xmlns:a16="http://schemas.microsoft.com/office/drawing/2014/main" id="{7B4BB186-235E-0C8A-465F-79975714042B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32;p50">
              <a:extLst>
                <a:ext uri="{FF2B5EF4-FFF2-40B4-BE49-F238E27FC236}">
                  <a16:creationId xmlns:a16="http://schemas.microsoft.com/office/drawing/2014/main" id="{413ED4FD-4A3A-71FF-A53C-0E579A2C4280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fill="none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33;p50">
              <a:extLst>
                <a:ext uri="{FF2B5EF4-FFF2-40B4-BE49-F238E27FC236}">
                  <a16:creationId xmlns:a16="http://schemas.microsoft.com/office/drawing/2014/main" id="{3FC1531D-F83E-677F-B892-BB7B4D288EA6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34;p50">
              <a:extLst>
                <a:ext uri="{FF2B5EF4-FFF2-40B4-BE49-F238E27FC236}">
                  <a16:creationId xmlns:a16="http://schemas.microsoft.com/office/drawing/2014/main" id="{1E602398-9D7F-35A7-CED7-44CAC16D4C00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fill="none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5;p50">
              <a:extLst>
                <a:ext uri="{FF2B5EF4-FFF2-40B4-BE49-F238E27FC236}">
                  <a16:creationId xmlns:a16="http://schemas.microsoft.com/office/drawing/2014/main" id="{24DD75D3-F9F3-ACB3-012D-F73EC1B4D77E}"/>
                </a:ext>
              </a:extLst>
            </p:cNvPr>
            <p:cNvSpPr/>
            <p:nvPr/>
          </p:nvSpPr>
          <p:spPr>
            <a:xfrm>
              <a:off x="6319947" y="2911641"/>
              <a:ext cx="324506" cy="990354"/>
            </a:xfrm>
            <a:custGeom>
              <a:avLst/>
              <a:gdLst/>
              <a:ahLst/>
              <a:cxnLst/>
              <a:rect l="l" t="t" r="r" b="b"/>
              <a:pathLst>
                <a:path w="19449" h="59356" extrusionOk="0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6;p50">
              <a:extLst>
                <a:ext uri="{FF2B5EF4-FFF2-40B4-BE49-F238E27FC236}">
                  <a16:creationId xmlns:a16="http://schemas.microsoft.com/office/drawing/2014/main" id="{45C1EC25-4558-1176-147B-99562E6188B9}"/>
                </a:ext>
              </a:extLst>
            </p:cNvPr>
            <p:cNvSpPr/>
            <p:nvPr/>
          </p:nvSpPr>
          <p:spPr>
            <a:xfrm>
              <a:off x="6445733" y="2990677"/>
              <a:ext cx="104097" cy="905543"/>
            </a:xfrm>
            <a:custGeom>
              <a:avLst/>
              <a:gdLst/>
              <a:ahLst/>
              <a:cxnLst/>
              <a:rect l="l" t="t" r="r" b="b"/>
              <a:pathLst>
                <a:path w="6239" h="54273" fill="none" extrusionOk="0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7;p50">
              <a:extLst>
                <a:ext uri="{FF2B5EF4-FFF2-40B4-BE49-F238E27FC236}">
                  <a16:creationId xmlns:a16="http://schemas.microsoft.com/office/drawing/2014/main" id="{575FC783-A6DB-CAB1-42E6-D7BFDC784721}"/>
                </a:ext>
              </a:extLst>
            </p:cNvPr>
            <p:cNvSpPr/>
            <p:nvPr/>
          </p:nvSpPr>
          <p:spPr>
            <a:xfrm>
              <a:off x="6014967" y="1580920"/>
              <a:ext cx="137484" cy="145843"/>
            </a:xfrm>
            <a:custGeom>
              <a:avLst/>
              <a:gdLst/>
              <a:ahLst/>
              <a:cxnLst/>
              <a:rect l="l" t="t" r="r" b="b"/>
              <a:pathLst>
                <a:path w="8240" h="8741" extrusionOk="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8;p50">
              <a:extLst>
                <a:ext uri="{FF2B5EF4-FFF2-40B4-BE49-F238E27FC236}">
                  <a16:creationId xmlns:a16="http://schemas.microsoft.com/office/drawing/2014/main" id="{6DE86375-FB1F-8C99-A909-C83E56039BDF}"/>
                </a:ext>
              </a:extLst>
            </p:cNvPr>
            <p:cNvSpPr/>
            <p:nvPr/>
          </p:nvSpPr>
          <p:spPr>
            <a:xfrm>
              <a:off x="6099558" y="1584257"/>
              <a:ext cx="129693" cy="264390"/>
            </a:xfrm>
            <a:custGeom>
              <a:avLst/>
              <a:gdLst/>
              <a:ahLst/>
              <a:cxnLst/>
              <a:rect l="l" t="t" r="r" b="b"/>
              <a:pathLst>
                <a:path w="7773" h="15846" extrusionOk="0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9;p50">
              <a:extLst>
                <a:ext uri="{FF2B5EF4-FFF2-40B4-BE49-F238E27FC236}">
                  <a16:creationId xmlns:a16="http://schemas.microsoft.com/office/drawing/2014/main" id="{3B626B03-9D4B-02EC-1AD6-2F6D43D12AAA}"/>
                </a:ext>
              </a:extLst>
            </p:cNvPr>
            <p:cNvSpPr/>
            <p:nvPr/>
          </p:nvSpPr>
          <p:spPr>
            <a:xfrm>
              <a:off x="6148528" y="1799089"/>
              <a:ext cx="392965" cy="423014"/>
            </a:xfrm>
            <a:custGeom>
              <a:avLst/>
              <a:gdLst/>
              <a:ahLst/>
              <a:cxnLst/>
              <a:rect l="l" t="t" r="r" b="b"/>
              <a:pathLst>
                <a:path w="23552" h="25353" extrusionOk="0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40;p50">
              <a:extLst>
                <a:ext uri="{FF2B5EF4-FFF2-40B4-BE49-F238E27FC236}">
                  <a16:creationId xmlns:a16="http://schemas.microsoft.com/office/drawing/2014/main" id="{11853CDE-C069-1D7E-3D5C-5DAD7B857590}"/>
                </a:ext>
              </a:extLst>
            </p:cNvPr>
            <p:cNvSpPr/>
            <p:nvPr/>
          </p:nvSpPr>
          <p:spPr>
            <a:xfrm>
              <a:off x="6316059" y="2834842"/>
              <a:ext cx="434694" cy="147562"/>
            </a:xfrm>
            <a:custGeom>
              <a:avLst/>
              <a:gdLst/>
              <a:ahLst/>
              <a:cxnLst/>
              <a:rect l="l" t="t" r="r" b="b"/>
              <a:pathLst>
                <a:path w="26053" h="8844" extrusionOk="0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41;p50">
              <a:extLst>
                <a:ext uri="{FF2B5EF4-FFF2-40B4-BE49-F238E27FC236}">
                  <a16:creationId xmlns:a16="http://schemas.microsoft.com/office/drawing/2014/main" id="{9F4F1B20-E2DA-85DB-78FD-788689DC296E}"/>
                </a:ext>
              </a:extLst>
            </p:cNvPr>
            <p:cNvSpPr/>
            <p:nvPr/>
          </p:nvSpPr>
          <p:spPr>
            <a:xfrm>
              <a:off x="6240928" y="2053030"/>
              <a:ext cx="554909" cy="807703"/>
            </a:xfrm>
            <a:custGeom>
              <a:avLst/>
              <a:gdLst/>
              <a:ahLst/>
              <a:cxnLst/>
              <a:rect l="l" t="t" r="r" b="b"/>
              <a:pathLst>
                <a:path w="33258" h="48409" extrusionOk="0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42;p50">
              <a:extLst>
                <a:ext uri="{FF2B5EF4-FFF2-40B4-BE49-F238E27FC236}">
                  <a16:creationId xmlns:a16="http://schemas.microsoft.com/office/drawing/2014/main" id="{01399A1B-56D2-A5D3-01BF-99E68B7B99BF}"/>
                </a:ext>
              </a:extLst>
            </p:cNvPr>
            <p:cNvSpPr/>
            <p:nvPr/>
          </p:nvSpPr>
          <p:spPr>
            <a:xfrm>
              <a:off x="5827965" y="2261939"/>
              <a:ext cx="287199" cy="315246"/>
            </a:xfrm>
            <a:custGeom>
              <a:avLst/>
              <a:gdLst/>
              <a:ahLst/>
              <a:cxnLst/>
              <a:rect l="l" t="t" r="r" b="b"/>
              <a:pathLst>
                <a:path w="17213" h="18894" extrusionOk="0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43;p50">
              <a:extLst>
                <a:ext uri="{FF2B5EF4-FFF2-40B4-BE49-F238E27FC236}">
                  <a16:creationId xmlns:a16="http://schemas.microsoft.com/office/drawing/2014/main" id="{E89D686F-60FE-F464-5AC3-E49403960930}"/>
                </a:ext>
              </a:extLst>
            </p:cNvPr>
            <p:cNvSpPr/>
            <p:nvPr/>
          </p:nvSpPr>
          <p:spPr>
            <a:xfrm>
              <a:off x="5865806" y="2262140"/>
              <a:ext cx="411868" cy="329512"/>
            </a:xfrm>
            <a:custGeom>
              <a:avLst/>
              <a:gdLst/>
              <a:ahLst/>
              <a:cxnLst/>
              <a:rect l="l" t="t" r="r" b="b"/>
              <a:pathLst>
                <a:path w="24685" h="19749" extrusionOk="0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4;p50">
              <a:extLst>
                <a:ext uri="{FF2B5EF4-FFF2-40B4-BE49-F238E27FC236}">
                  <a16:creationId xmlns:a16="http://schemas.microsoft.com/office/drawing/2014/main" id="{CE419DCA-1FA4-A8BA-7279-EE6521FC1784}"/>
                </a:ext>
              </a:extLst>
            </p:cNvPr>
            <p:cNvSpPr/>
            <p:nvPr/>
          </p:nvSpPr>
          <p:spPr>
            <a:xfrm>
              <a:off x="5861351" y="2205929"/>
              <a:ext cx="249357" cy="126923"/>
            </a:xfrm>
            <a:custGeom>
              <a:avLst/>
              <a:gdLst/>
              <a:ahLst/>
              <a:cxnLst/>
              <a:rect l="l" t="t" r="r" b="b"/>
              <a:pathLst>
                <a:path w="14945" h="7607" extrusionOk="0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5;p50">
              <a:extLst>
                <a:ext uri="{FF2B5EF4-FFF2-40B4-BE49-F238E27FC236}">
                  <a16:creationId xmlns:a16="http://schemas.microsoft.com/office/drawing/2014/main" id="{53B77815-91A0-78D1-FFB0-A0CDC19C2945}"/>
                </a:ext>
              </a:extLst>
            </p:cNvPr>
            <p:cNvSpPr/>
            <p:nvPr/>
          </p:nvSpPr>
          <p:spPr>
            <a:xfrm>
              <a:off x="5911438" y="2389444"/>
              <a:ext cx="244352" cy="242282"/>
            </a:xfrm>
            <a:custGeom>
              <a:avLst/>
              <a:gdLst/>
              <a:ahLst/>
              <a:cxnLst/>
              <a:rect l="l" t="t" r="r" b="b"/>
              <a:pathLst>
                <a:path w="14645" h="14521" extrusionOk="0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6;p50">
              <a:extLst>
                <a:ext uri="{FF2B5EF4-FFF2-40B4-BE49-F238E27FC236}">
                  <a16:creationId xmlns:a16="http://schemas.microsoft.com/office/drawing/2014/main" id="{88790899-7DC9-50D8-F24F-999D641EFDCD}"/>
                </a:ext>
              </a:extLst>
            </p:cNvPr>
            <p:cNvSpPr/>
            <p:nvPr/>
          </p:nvSpPr>
          <p:spPr>
            <a:xfrm>
              <a:off x="6134630" y="2126343"/>
              <a:ext cx="512596" cy="567339"/>
            </a:xfrm>
            <a:custGeom>
              <a:avLst/>
              <a:gdLst/>
              <a:ahLst/>
              <a:cxnLst/>
              <a:rect l="l" t="t" r="r" b="b"/>
              <a:pathLst>
                <a:path w="30722" h="34003" extrusionOk="0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7;p50">
              <a:extLst>
                <a:ext uri="{FF2B5EF4-FFF2-40B4-BE49-F238E27FC236}">
                  <a16:creationId xmlns:a16="http://schemas.microsoft.com/office/drawing/2014/main" id="{6AC1CF5B-EEC1-2C68-37C4-ACA0B514CAC8}"/>
                </a:ext>
              </a:extLst>
            </p:cNvPr>
            <p:cNvSpPr/>
            <p:nvPr/>
          </p:nvSpPr>
          <p:spPr>
            <a:xfrm>
              <a:off x="6134630" y="2126343"/>
              <a:ext cx="512596" cy="571610"/>
            </a:xfrm>
            <a:custGeom>
              <a:avLst/>
              <a:gdLst/>
              <a:ahLst/>
              <a:cxnLst/>
              <a:rect l="l" t="t" r="r" b="b"/>
              <a:pathLst>
                <a:path w="30722" h="34259" fill="none" extrusionOk="0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48;p50">
              <a:extLst>
                <a:ext uri="{FF2B5EF4-FFF2-40B4-BE49-F238E27FC236}">
                  <a16:creationId xmlns:a16="http://schemas.microsoft.com/office/drawing/2014/main" id="{23488A75-2F70-A6AB-98BC-F0D77865092C}"/>
                </a:ext>
              </a:extLst>
            </p:cNvPr>
            <p:cNvSpPr/>
            <p:nvPr/>
          </p:nvSpPr>
          <p:spPr>
            <a:xfrm>
              <a:off x="6262068" y="1598005"/>
              <a:ext cx="337854" cy="484949"/>
            </a:xfrm>
            <a:custGeom>
              <a:avLst/>
              <a:gdLst/>
              <a:ahLst/>
              <a:cxnLst/>
              <a:rect l="l" t="t" r="r" b="b"/>
              <a:pathLst>
                <a:path w="20249" h="29065" extrusionOk="0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49;p50">
              <a:extLst>
                <a:ext uri="{FF2B5EF4-FFF2-40B4-BE49-F238E27FC236}">
                  <a16:creationId xmlns:a16="http://schemas.microsoft.com/office/drawing/2014/main" id="{2DD0994B-F653-C83F-F1B4-AE43C3D33744}"/>
                </a:ext>
              </a:extLst>
            </p:cNvPr>
            <p:cNvSpPr/>
            <p:nvPr/>
          </p:nvSpPr>
          <p:spPr>
            <a:xfrm>
              <a:off x="6230350" y="1456302"/>
              <a:ext cx="440817" cy="453664"/>
            </a:xfrm>
            <a:custGeom>
              <a:avLst/>
              <a:gdLst/>
              <a:ahLst/>
              <a:cxnLst/>
              <a:rect l="l" t="t" r="r" b="b"/>
              <a:pathLst>
                <a:path w="26420" h="27190" extrusionOk="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50;p50">
              <a:extLst>
                <a:ext uri="{FF2B5EF4-FFF2-40B4-BE49-F238E27FC236}">
                  <a16:creationId xmlns:a16="http://schemas.microsoft.com/office/drawing/2014/main" id="{AAC959D1-C266-03E4-4A07-72F851F5823D}"/>
                </a:ext>
              </a:extLst>
            </p:cNvPr>
            <p:cNvSpPr/>
            <p:nvPr/>
          </p:nvSpPr>
          <p:spPr>
            <a:xfrm>
              <a:off x="6277100" y="1690572"/>
              <a:ext cx="35072" cy="69576"/>
            </a:xfrm>
            <a:custGeom>
              <a:avLst/>
              <a:gdLst/>
              <a:ahLst/>
              <a:cxnLst/>
              <a:rect l="l" t="t" r="r" b="b"/>
              <a:pathLst>
                <a:path w="2102" h="4170" fill="none" extrusionOk="0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51;p50">
              <a:extLst>
                <a:ext uri="{FF2B5EF4-FFF2-40B4-BE49-F238E27FC236}">
                  <a16:creationId xmlns:a16="http://schemas.microsoft.com/office/drawing/2014/main" id="{A7E516C6-4A47-E508-4E1F-3F8B924B4F65}"/>
                </a:ext>
              </a:extLst>
            </p:cNvPr>
            <p:cNvSpPr/>
            <p:nvPr/>
          </p:nvSpPr>
          <p:spPr>
            <a:xfrm>
              <a:off x="6279887" y="1714498"/>
              <a:ext cx="139703" cy="32302"/>
            </a:xfrm>
            <a:custGeom>
              <a:avLst/>
              <a:gdLst/>
              <a:ahLst/>
              <a:cxnLst/>
              <a:rect l="l" t="t" r="r" b="b"/>
              <a:pathLst>
                <a:path w="8373" h="1936" extrusionOk="0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52;p50">
              <a:extLst>
                <a:ext uri="{FF2B5EF4-FFF2-40B4-BE49-F238E27FC236}">
                  <a16:creationId xmlns:a16="http://schemas.microsoft.com/office/drawing/2014/main" id="{6332984E-9F3D-7286-09E4-62790900940D}"/>
                </a:ext>
              </a:extLst>
            </p:cNvPr>
            <p:cNvSpPr/>
            <p:nvPr/>
          </p:nvSpPr>
          <p:spPr>
            <a:xfrm>
              <a:off x="6367748" y="1881929"/>
              <a:ext cx="384121" cy="287782"/>
            </a:xfrm>
            <a:custGeom>
              <a:avLst/>
              <a:gdLst/>
              <a:ahLst/>
              <a:cxnLst/>
              <a:rect l="l" t="t" r="r" b="b"/>
              <a:pathLst>
                <a:path w="23022" h="17248" extrusionOk="0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53;p50">
              <a:extLst>
                <a:ext uri="{FF2B5EF4-FFF2-40B4-BE49-F238E27FC236}">
                  <a16:creationId xmlns:a16="http://schemas.microsoft.com/office/drawing/2014/main" id="{5B99DD85-B956-8A12-518E-2EDF847E5A21}"/>
                </a:ext>
              </a:extLst>
            </p:cNvPr>
            <p:cNvSpPr/>
            <p:nvPr/>
          </p:nvSpPr>
          <p:spPr>
            <a:xfrm rot="8099947" flipH="1">
              <a:off x="5897063" y="3174090"/>
              <a:ext cx="1930536" cy="1865452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8E5E5A-20D6-7D5D-316A-5BA7B39D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4" y="1227668"/>
            <a:ext cx="7013431" cy="3447944"/>
          </a:xfrm>
          <a:prstGeom prst="rect">
            <a:avLst/>
          </a:prstGeom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5030F77-809B-3878-0D6A-0878E5C18702}"/>
              </a:ext>
            </a:extLst>
          </p:cNvPr>
          <p:cNvSpPr txBox="1">
            <a:spLocks/>
          </p:cNvSpPr>
          <p:nvPr/>
        </p:nvSpPr>
        <p:spPr>
          <a:xfrm flipH="1">
            <a:off x="2637709" y="4712188"/>
            <a:ext cx="5441005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b="1" i="1" dirty="0">
                <a:hlinkClick r:id="rId4"/>
              </a:rPr>
              <a:t>Fonte: A Cloud Guru – </a:t>
            </a:r>
            <a:r>
              <a:rPr lang="pt-BR" b="1" i="1" dirty="0" err="1">
                <a:hlinkClick r:id="rId4"/>
              </a:rPr>
              <a:t>Automating</a:t>
            </a:r>
            <a:r>
              <a:rPr lang="pt-BR" b="1" i="1" dirty="0">
                <a:hlinkClick r:id="rId4"/>
              </a:rPr>
              <a:t> AWS </a:t>
            </a:r>
            <a:r>
              <a:rPr lang="pt-BR" b="1" i="1" dirty="0" err="1">
                <a:hlinkClick r:id="rId4"/>
              </a:rPr>
              <a:t>with</a:t>
            </a:r>
            <a:r>
              <a:rPr lang="pt-BR" b="1" i="1" dirty="0">
                <a:hlinkClick r:id="rId4"/>
              </a:rPr>
              <a:t> Lambda and Python</a:t>
            </a:r>
            <a:endParaRPr lang="pt-BR" b="1" i="1" dirty="0"/>
          </a:p>
        </p:txBody>
      </p:sp>
      <p:pic>
        <p:nvPicPr>
          <p:cNvPr id="6146" name="Picture 2" descr="Learn How A Cloud Guru Saves Over $550,000 AUD Annually by Using Auth0">
            <a:extLst>
              <a:ext uri="{FF2B5EF4-FFF2-40B4-BE49-F238E27FC236}">
                <a16:creationId xmlns:a16="http://schemas.microsoft.com/office/drawing/2014/main" id="{DE048A98-8605-48A2-3503-DC490C8F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35" y="4722586"/>
            <a:ext cx="456702" cy="3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4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DO SDK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uso na dinâmica do usuário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SESSION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sessão gerencia o estado sobre uma configuração em particular. Por padrão, uma sessão é criada para o usuário, armazenando credenciais, informação sobre região, etc...</a:t>
            </a: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CREDENTIALS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2"/>
            <a:ext cx="2920496" cy="77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O boto3 é um componente que permite acesso programático via Python. Sendo assim, é necessário configurar as credenciais de acesso para que as chamadas de API possam ser feitas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500212" y="1927018"/>
            <a:ext cx="33768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configure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output format [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json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]:</a:t>
            </a:r>
            <a:endParaRPr lang="pt-BR" sz="10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CLIENT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Proporciona uma interface de baixo nível para a AWS com métodos praticamente 1:1 com chamadas de APIs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Representam uma interface de um nível mais alto que os </a:t>
            </a:r>
            <a:r>
              <a:rPr lang="pt-BR" sz="1000" i="1" dirty="0" err="1"/>
              <a:t>clients</a:t>
            </a:r>
            <a:r>
              <a:rPr lang="pt-BR" sz="1000" dirty="0"/>
              <a:t> para servir de interface com serviços AWS. Os recursos trazem métodos diferentes dos </a:t>
            </a:r>
            <a:r>
              <a:rPr lang="pt-BR" sz="1000" i="1" dirty="0" err="1"/>
              <a:t>clients</a:t>
            </a:r>
            <a:r>
              <a:rPr lang="pt-BR" sz="1000" dirty="0"/>
              <a:t> em cenários mais “legíveis”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51DFF95-86BF-D5F0-4E30-CCB8ACE8E443}"/>
              </a:ext>
            </a:extLst>
          </p:cNvPr>
          <p:cNvSpPr txBox="1"/>
          <p:nvPr/>
        </p:nvSpPr>
        <p:spPr>
          <a:xfrm>
            <a:off x="5500212" y="1222959"/>
            <a:ext cx="3055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8F8F2"/>
                </a:solidFill>
                <a:latin typeface="Consolas" panose="020B0609020204030204" pitchFamily="49" charset="0"/>
              </a:rPr>
              <a:t>c</a:t>
            </a:r>
            <a:r>
              <a:rPr lang="en-US" sz="800" b="0" i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lass 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boto3.session.Session(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aws_access_key_id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aws_secret_access_key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aws_session_token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botocore_session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profile_name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0CFED95-B8E6-3584-41DD-9B4854AE5FBD}"/>
              </a:ext>
            </a:extLst>
          </p:cNvPr>
          <p:cNvSpPr txBox="1"/>
          <p:nvPr/>
        </p:nvSpPr>
        <p:spPr>
          <a:xfrm>
            <a:off x="5567137" y="2847760"/>
            <a:ext cx="241862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s3_client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en-US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8AB2011-78DB-D396-6169-D82F63530B85}"/>
              </a:ext>
            </a:extLst>
          </p:cNvPr>
          <p:cNvSpPr txBox="1"/>
          <p:nvPr/>
        </p:nvSpPr>
        <p:spPr>
          <a:xfrm>
            <a:off x="5570116" y="3787961"/>
            <a:ext cx="312250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s3.Bucket(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upload_file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~/file.txt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908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1949B34-F6F8-BDA1-6262-A3BA4976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" y="2435543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043775"/>
            <a:ext cx="6124409" cy="4015905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52B483F-3B67-7182-B2A2-52B719BC0FC3}"/>
              </a:ext>
            </a:extLst>
          </p:cNvPr>
          <p:cNvSpPr txBox="1"/>
          <p:nvPr/>
        </p:nvSpPr>
        <p:spPr>
          <a:xfrm>
            <a:off x="2608901" y="1158043"/>
            <a:ext cx="58281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Python está instalado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python3 –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version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rgbClr val="EB9B19"/>
                </a:solidFill>
                <a:latin typeface="Consolas" panose="020B0609020204030204" pitchFamily="49" charset="0"/>
              </a:rPr>
              <a:t>Python 3.7.10</a:t>
            </a:r>
            <a:endParaRPr lang="pt-BR" sz="1100" b="0" dirty="0">
              <a:solidFill>
                <a:srgbClr val="EB9B19"/>
              </a:solidFill>
              <a:effectLst/>
              <a:latin typeface="Consolas" panose="020B0609020204030204" pitchFamily="49" charset="0"/>
            </a:endParaRPr>
          </a:p>
          <a:p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está instalado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aws</a:t>
            </a:r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 –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version</a:t>
            </a:r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aws-cli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/1.18.147 Python/2.7.18 Linux/5.10.118-111.515.amzn2.x86_64 </a:t>
            </a:r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botocore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/1.18.6</a:t>
            </a:r>
          </a:p>
          <a:p>
            <a:endParaRPr lang="pt-BR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Configurando credenciais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configure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output format [</a:t>
            </a:r>
            <a:r>
              <a:rPr lang="en-US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endParaRPr lang="en-US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Inicializando o python e utilizando o boto3 para listar objetos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python3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import boto3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s3_client = boto3.client(‘s3’)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response = s3_client.list_objects(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=‘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o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bjects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= [c[‘Key’] for c in response[‘Contents’]]</a:t>
            </a:r>
          </a:p>
        </p:txBody>
      </p:sp>
    </p:spTree>
    <p:extLst>
      <p:ext uri="{BB962C8B-B14F-4D97-AF65-F5344CB8AC3E}">
        <p14:creationId xmlns:p14="http://schemas.microsoft.com/office/powerpoint/2010/main" val="78427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310640"/>
            <a:ext cx="6124409" cy="3579270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BB474E26-69D7-7B19-37AA-1F436239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4" y="247443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2D983B9-9E64-9D8F-080D-6C8D31D28009}"/>
              </a:ext>
            </a:extLst>
          </p:cNvPr>
          <p:cNvSpPr txBox="1"/>
          <p:nvPr/>
        </p:nvSpPr>
        <p:spPr>
          <a:xfrm>
            <a:off x="2610006" y="1619707"/>
            <a:ext cx="611124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objetos de um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bucket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response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s3_client.list_objects(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[c[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6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de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868292" y="1483264"/>
            <a:ext cx="2116746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/AO TODO, TEREMOS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B589A76-FB9E-B9A5-0700-3AE7BD334F30}"/>
              </a:ext>
            </a:extLst>
          </p:cNvPr>
          <p:cNvCxnSpPr/>
          <p:nvPr/>
        </p:nvCxnSpPr>
        <p:spPr>
          <a:xfrm>
            <a:off x="3488771" y="334679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>
            <a:cxnSpLocks/>
          </p:cNvCxnSpPr>
          <p:nvPr/>
        </p:nvCxnSpPr>
        <p:spPr>
          <a:xfrm>
            <a:off x="989262" y="1989510"/>
            <a:ext cx="71323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404;p49">
            <a:extLst>
              <a:ext uri="{FF2B5EF4-FFF2-40B4-BE49-F238E27FC236}">
                <a16:creationId xmlns:a16="http://schemas.microsoft.com/office/drawing/2014/main" id="{3067AF3A-D859-268B-F229-1F804816050E}"/>
              </a:ext>
            </a:extLst>
          </p:cNvPr>
          <p:cNvSpPr txBox="1"/>
          <p:nvPr/>
        </p:nvSpPr>
        <p:spPr>
          <a:xfrm>
            <a:off x="2741845" y="1361919"/>
            <a:ext cx="38917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rPr>
              <a:t>8</a:t>
            </a:r>
            <a:endParaRPr sz="4000" b="1" dirty="0">
              <a:ln>
                <a:solidFill>
                  <a:schemeClr val="bg1"/>
                </a:solidFill>
              </a:ln>
              <a:noFill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1406;p49">
            <a:extLst>
              <a:ext uri="{FF2B5EF4-FFF2-40B4-BE49-F238E27FC236}">
                <a16:creationId xmlns:a16="http://schemas.microsoft.com/office/drawing/2014/main" id="{05451D19-B91B-A347-DB87-8444A3BE6612}"/>
              </a:ext>
            </a:extLst>
          </p:cNvPr>
          <p:cNvSpPr txBox="1"/>
          <p:nvPr/>
        </p:nvSpPr>
        <p:spPr>
          <a:xfrm>
            <a:off x="3125337" y="1483264"/>
            <a:ext cx="3813262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ATIVIDADES PRÁTICAS, TODAS CONTENDO: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/PRIMEIRA FUNÇÃO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/MÓDULOS ADICIONAIS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3D178E7A-9AA9-D272-1CBA-16A29E38540E}"/>
              </a:ext>
            </a:extLst>
          </p:cNvPr>
          <p:cNvGrpSpPr/>
          <p:nvPr/>
        </p:nvGrpSpPr>
        <p:grpSpPr>
          <a:xfrm>
            <a:off x="909828" y="3678951"/>
            <a:ext cx="3259836" cy="1176394"/>
            <a:chOff x="900684" y="1193426"/>
            <a:chExt cx="3259836" cy="1176394"/>
          </a:xfrm>
        </p:grpSpPr>
        <p:sp>
          <p:nvSpPr>
            <p:cNvPr id="132" name="Google Shape;202;p20">
              <a:extLst>
                <a:ext uri="{FF2B5EF4-FFF2-40B4-BE49-F238E27FC236}">
                  <a16:creationId xmlns:a16="http://schemas.microsoft.com/office/drawing/2014/main" id="{E8572186-31F8-22BE-5EBC-E4C0C33D1125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948D391D-A7F0-4231-FAEE-0A1C4B9DC8CA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52" name="Google Shape;1482;p49">
                <a:extLst>
                  <a:ext uri="{FF2B5EF4-FFF2-40B4-BE49-F238E27FC236}">
                    <a16:creationId xmlns:a16="http://schemas.microsoft.com/office/drawing/2014/main" id="{2D41ACB3-BBF7-806B-07B6-D080B37D186B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404;p49">
                <a:extLst>
                  <a:ext uri="{FF2B5EF4-FFF2-40B4-BE49-F238E27FC236}">
                    <a16:creationId xmlns:a16="http://schemas.microsoft.com/office/drawing/2014/main" id="{B02B48B9-D9FB-B4CD-ABF8-56C2F613DF7D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51" name="Google Shape;1404;p49">
              <a:extLst>
                <a:ext uri="{FF2B5EF4-FFF2-40B4-BE49-F238E27FC236}">
                  <a16:creationId xmlns:a16="http://schemas.microsoft.com/office/drawing/2014/main" id="{1A857934-4243-0F83-25DD-CF860468853C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/INTEGRAÇÃO COM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A96900AB-91AB-A5EB-C48A-A1AD557749F4}"/>
              </a:ext>
            </a:extLst>
          </p:cNvPr>
          <p:cNvGrpSpPr/>
          <p:nvPr/>
        </p:nvGrpSpPr>
        <p:grpSpPr>
          <a:xfrm>
            <a:off x="5152627" y="1109606"/>
            <a:ext cx="3259836" cy="1176394"/>
            <a:chOff x="900684" y="1193426"/>
            <a:chExt cx="3259836" cy="1176394"/>
          </a:xfrm>
        </p:grpSpPr>
        <p:sp>
          <p:nvSpPr>
            <p:cNvPr id="157" name="Google Shape;202;p20">
              <a:extLst>
                <a:ext uri="{FF2B5EF4-FFF2-40B4-BE49-F238E27FC236}">
                  <a16:creationId xmlns:a16="http://schemas.microsoft.com/office/drawing/2014/main" id="{7530FC06-FAC6-CA09-D214-C26D700186D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Agrupar 157">
              <a:extLst>
                <a:ext uri="{FF2B5EF4-FFF2-40B4-BE49-F238E27FC236}">
                  <a16:creationId xmlns:a16="http://schemas.microsoft.com/office/drawing/2014/main" id="{1D61C488-64F3-8C26-A215-2124DABB4BB3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1" name="Google Shape;1482;p49">
                <a:extLst>
                  <a:ext uri="{FF2B5EF4-FFF2-40B4-BE49-F238E27FC236}">
                    <a16:creationId xmlns:a16="http://schemas.microsoft.com/office/drawing/2014/main" id="{A703BBC5-613D-3D71-3DCA-BE38035E719C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404;p49">
                <a:extLst>
                  <a:ext uri="{FF2B5EF4-FFF2-40B4-BE49-F238E27FC236}">
                    <a16:creationId xmlns:a16="http://schemas.microsoft.com/office/drawing/2014/main" id="{C76D4134-D701-CF73-B290-99E75CBF6745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4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0" name="Google Shape;1404;p49">
              <a:extLst>
                <a:ext uri="{FF2B5EF4-FFF2-40B4-BE49-F238E27FC236}">
                  <a16:creationId xmlns:a16="http://schemas.microsoft.com/office/drawing/2014/main" id="{D2F2F0EB-1F00-58A0-02FD-6D768709B98D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DO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64C97FF3-B972-85C0-4CB5-597920E0D845}"/>
              </a:ext>
            </a:extLst>
          </p:cNvPr>
          <p:cNvGrpSpPr/>
          <p:nvPr/>
        </p:nvGrpSpPr>
        <p:grpSpPr>
          <a:xfrm>
            <a:off x="5155674" y="2400102"/>
            <a:ext cx="3259837" cy="1176394"/>
            <a:chOff x="900683" y="1193426"/>
            <a:chExt cx="3259837" cy="1176394"/>
          </a:xfrm>
        </p:grpSpPr>
        <p:sp>
          <p:nvSpPr>
            <p:cNvPr id="164" name="Google Shape;202;p20">
              <a:extLst>
                <a:ext uri="{FF2B5EF4-FFF2-40B4-BE49-F238E27FC236}">
                  <a16:creationId xmlns:a16="http://schemas.microsoft.com/office/drawing/2014/main" id="{39D87BC1-03BC-46CA-4192-320EDB38FFB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Agrupar 164">
              <a:extLst>
                <a:ext uri="{FF2B5EF4-FFF2-40B4-BE49-F238E27FC236}">
                  <a16:creationId xmlns:a16="http://schemas.microsoft.com/office/drawing/2014/main" id="{B9A11D3F-CC3F-C136-8A37-42B10E9D7A82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7" name="Google Shape;1482;p49">
                <a:extLst>
                  <a:ext uri="{FF2B5EF4-FFF2-40B4-BE49-F238E27FC236}">
                    <a16:creationId xmlns:a16="http://schemas.microsoft.com/office/drawing/2014/main" id="{BA37D902-8450-BE15-DBE0-4E07D8413663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404;p49">
                <a:extLst>
                  <a:ext uri="{FF2B5EF4-FFF2-40B4-BE49-F238E27FC236}">
                    <a16:creationId xmlns:a16="http://schemas.microsoft.com/office/drawing/2014/main" id="{B79A3D7D-4F11-DACD-041B-A9EC5152BB1C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5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6" name="Google Shape;1404;p49">
              <a:extLst>
                <a:ext uri="{FF2B5EF4-FFF2-40B4-BE49-F238E27FC236}">
                  <a16:creationId xmlns:a16="http://schemas.microsoft.com/office/drawing/2014/main" id="{B2BBCB46-7AEE-2DEB-8616-902CE64C583B}"/>
                </a:ext>
              </a:extLst>
            </p:cNvPr>
            <p:cNvSpPr txBox="1"/>
            <p:nvPr/>
          </p:nvSpPr>
          <p:spPr>
            <a:xfrm>
              <a:off x="900683" y="1193426"/>
              <a:ext cx="1671845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/DESLIGANDO EC2 (NOITE)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087985F4-6F99-7FB2-1314-9D35BFF11D6A}"/>
              </a:ext>
            </a:extLst>
          </p:cNvPr>
          <p:cNvGrpSpPr/>
          <p:nvPr/>
        </p:nvGrpSpPr>
        <p:grpSpPr>
          <a:xfrm>
            <a:off x="5161771" y="3678951"/>
            <a:ext cx="3259836" cy="1176394"/>
            <a:chOff x="900684" y="1193426"/>
            <a:chExt cx="3259836" cy="1176394"/>
          </a:xfrm>
        </p:grpSpPr>
        <p:sp>
          <p:nvSpPr>
            <p:cNvPr id="174" name="Google Shape;202;p20">
              <a:extLst>
                <a:ext uri="{FF2B5EF4-FFF2-40B4-BE49-F238E27FC236}">
                  <a16:creationId xmlns:a16="http://schemas.microsoft.com/office/drawing/2014/main" id="{C7ABC796-092F-161D-1C8C-2E33E04DCAA0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Agrupar 174">
              <a:extLst>
                <a:ext uri="{FF2B5EF4-FFF2-40B4-BE49-F238E27FC236}">
                  <a16:creationId xmlns:a16="http://schemas.microsoft.com/office/drawing/2014/main" id="{CE62A1C2-2D88-063C-70DC-6E4B6928CD3F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7" name="Google Shape;1482;p49">
                <a:extLst>
                  <a:ext uri="{FF2B5EF4-FFF2-40B4-BE49-F238E27FC236}">
                    <a16:creationId xmlns:a16="http://schemas.microsoft.com/office/drawing/2014/main" id="{5EDC7181-3C67-C481-B118-3246561C276E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404;p49">
                <a:extLst>
                  <a:ext uri="{FF2B5EF4-FFF2-40B4-BE49-F238E27FC236}">
                    <a16:creationId xmlns:a16="http://schemas.microsoft.com/office/drawing/2014/main" id="{C97A43D7-989A-8974-8004-169107839851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6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76" name="Google Shape;1404;p49">
              <a:extLst>
                <a:ext uri="{FF2B5EF4-FFF2-40B4-BE49-F238E27FC236}">
                  <a16:creationId xmlns:a16="http://schemas.microsoft.com/office/drawing/2014/main" id="{C4F72724-DE82-FA55-BCD9-34A0B695BBA0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/REMOVENDO EBS SOLTO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7915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Primeiro contato com uma função Lambda e entendimento geral sobre seus elementos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Explorando possibilidades de criação de módulos e funções adicionais que podem ser importadas na função handler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1" name="Google Shape;1405;p49">
            <a:extLst>
              <a:ext uri="{FF2B5EF4-FFF2-40B4-BE49-F238E27FC236}">
                <a16:creationId xmlns:a16="http://schemas.microsoft.com/office/drawing/2014/main" id="{35BE8FEA-9326-0F7D-CE9A-7B068EA1BECD}"/>
              </a:ext>
            </a:extLst>
          </p:cNvPr>
          <p:cNvSpPr txBox="1"/>
          <p:nvPr/>
        </p:nvSpPr>
        <p:spPr>
          <a:xfrm>
            <a:off x="1763991" y="4013979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Obtendo dados armazenados no s3 e entendendo a importância das </a:t>
            </a:r>
            <a:r>
              <a:rPr lang="en" sz="1000" i="1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roles</a:t>
            </a: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 de uma função Lambda para termos de permissões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2" name="Google Shape;1405;p49">
            <a:extLst>
              <a:ext uri="{FF2B5EF4-FFF2-40B4-BE49-F238E27FC236}">
                <a16:creationId xmlns:a16="http://schemas.microsoft.com/office/drawing/2014/main" id="{45897A7C-D217-687C-CA16-51E7D998D86E}"/>
              </a:ext>
            </a:extLst>
          </p:cNvPr>
          <p:cNvSpPr txBox="1"/>
          <p:nvPr/>
        </p:nvSpPr>
        <p:spPr>
          <a:xfrm>
            <a:off x="6034165" y="141663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automaticamente a partir de um evento de escrita de dados em bucket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3" name="Google Shape;1405;p49">
            <a:extLst>
              <a:ext uri="{FF2B5EF4-FFF2-40B4-BE49-F238E27FC236}">
                <a16:creationId xmlns:a16="http://schemas.microsoft.com/office/drawing/2014/main" id="{4B2E6EC0-F7B4-B018-C96A-C217CC8015E2}"/>
              </a:ext>
            </a:extLst>
          </p:cNvPr>
          <p:cNvSpPr txBox="1"/>
          <p:nvPr/>
        </p:nvSpPr>
        <p:spPr>
          <a:xfrm>
            <a:off x="6034165" y="2714431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desligar instâncias EC2 em período noturno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1405;p49">
            <a:extLst>
              <a:ext uri="{FF2B5EF4-FFF2-40B4-BE49-F238E27FC236}">
                <a16:creationId xmlns:a16="http://schemas.microsoft.com/office/drawing/2014/main" id="{9F4FD054-EE2A-4D86-C9C2-55661A2F34AB}"/>
              </a:ext>
            </a:extLst>
          </p:cNvPr>
          <p:cNvSpPr txBox="1"/>
          <p:nvPr/>
        </p:nvSpPr>
        <p:spPr>
          <a:xfrm>
            <a:off x="6024027" y="399328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identificar volumes EBS não vinculados à instâncias EC2 e eliminando-os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6537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7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/S3 PARA DYNAMODB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8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SQS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02" name="Google Shape;455;p31">
            <a:extLst>
              <a:ext uri="{FF2B5EF4-FFF2-40B4-BE49-F238E27FC236}">
                <a16:creationId xmlns:a16="http://schemas.microsoft.com/office/drawing/2014/main" id="{01B7F496-FEB5-B45D-E70C-6FDB8367BA35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4867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Coletando dados do S3 via evento (gatilho) e realizando a inserção do objeto em tabela do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 partir de mensagens enviadas para fila SQS e escrevendo dados no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718736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Práticas altamente documentadas para consolidar o conhecimento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 ON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LAMBDA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SERVERLESS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BOTO3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 e definições de arquiteturas serverless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 pouco de teoria sobre este serviço “Function as Code” da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Entendendo detalhes sobre esta poderoso SDK Python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903024" cy="31061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376268"/>
            <a:ext cx="47060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&gt;:log-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/lambda/...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933182" y="1396358"/>
            <a:ext cx="21475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Pink Floyd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Dogs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82116" y="1563194"/>
            <a:ext cx="4706051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informações sobre a banda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'Próxima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música da playlist: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'Autor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Álbum: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Voce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esta ouvindo sua musica preferida!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397771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expertsAWS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  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 de log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constantes do módulo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formatação do objeto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5234148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994256" y="1371421"/>
            <a:ext cx="4577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Função para retornar os campos 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schema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e configurando objeto de log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parâmetros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parâmetros.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atributos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possui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campos'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implement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800268"/>
                  </p:ext>
                </p:extLst>
              </p:nvPr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8278188"/>
                  </p:ext>
                </p:extLst>
              </p:nvPr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265178"/>
                  </p:ext>
                </p:extLst>
              </p:nvPr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4094824"/>
                  </p:ext>
                </p:extLst>
              </p:nvPr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851256"/>
                  </p:ext>
                </p:extLst>
              </p:nvPr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166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71560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rock_albuns.csv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banda;album;ano;nota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Moon;1973;10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Jam;Ten;1991;10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“rock_albuns.csv”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08062" y="1284369"/>
            <a:ext cx="423255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do projeto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aws-experts-dx6sdjz2j7ro-sa-east-1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lambda/input/rock_albuns.csv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</a:t>
            </a:r>
            <a:r>
              <a:rPr lang="pt-BR" sz="10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Realizando a leitura do objeto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data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(1)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5799669" y="1701295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para esta função Lambda será formada por duas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policies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: a primeira, demonstrada por este slide, é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genérica que poderá ser utilizada por todas as funções Lambda criadas a partir de agora e permite a criação de grupos de logs e a escrita de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de logs nestes grupos.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5853003" y="1500118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014163" y="136677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B1774FD-6B30-3041-87A5-4E8D279E9255}"/>
              </a:ext>
            </a:extLst>
          </p:cNvPr>
          <p:cNvSpPr txBox="1">
            <a:spLocks/>
          </p:cNvSpPr>
          <p:nvPr/>
        </p:nvSpPr>
        <p:spPr>
          <a:xfrm>
            <a:off x="6648968" y="3787601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9CAFA008-5001-0770-4B37-EA48BD95BC07}"/>
              </a:ext>
            </a:extLst>
          </p:cNvPr>
          <p:cNvSpPr txBox="1">
            <a:spLocks/>
          </p:cNvSpPr>
          <p:nvPr/>
        </p:nvSpPr>
        <p:spPr>
          <a:xfrm>
            <a:off x="6756690" y="3623652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1896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(2) –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8"/>
            <a:ext cx="7300372" cy="7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segunda parte da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será formada por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fundamental que descreve permissões de acesso à chamada de API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 para objetos CSV presentes em localidade específica. Com isso, a função Lambda que assumir esta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poderá realizar a leitura de arquivos CSV no caminho descrito.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622800" y="2654300"/>
            <a:ext cx="3413" cy="7975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54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086911"/>
                  </p:ext>
                </p:extLst>
              </p:nvPr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6120751"/>
                  </p:ext>
                </p:extLst>
              </p:nvPr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133693"/>
                  </p:ext>
                </p:extLst>
              </p:nvPr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1133764"/>
                  </p:ext>
                </p:extLst>
              </p:nvPr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2" grpId="0"/>
      <p:bldP spid="224" grpId="0"/>
      <p:bldP spid="226" grpId="0"/>
      <p:bldP spid="274" grpId="0"/>
      <p:bldP spid="70" grpId="0"/>
      <p:bldP spid="7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596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C6A9807-D068-66CF-80C6-CD09F2E8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2" y="2662187"/>
            <a:ext cx="7966799" cy="18961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AD72D6-6B68-9FEF-58EB-F52248B9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63" y="1370034"/>
            <a:ext cx="4699566" cy="12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(1) - OVERVIEW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677215" y="1183625"/>
            <a:ext cx="7746784" cy="18453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24D9CC22-5849-E891-1491-F85366CE5CA0}"/>
              </a:ext>
            </a:extLst>
          </p:cNvPr>
          <p:cNvSpPr txBox="1">
            <a:spLocks/>
          </p:cNvSpPr>
          <p:nvPr/>
        </p:nvSpPr>
        <p:spPr>
          <a:xfrm flipH="1">
            <a:off x="796200" y="1349046"/>
            <a:ext cx="7366970" cy="148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esta função Lambda necessita de basicamente três acessos principais: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logs no CloudWatch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CSV do S3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objeto JSON no S3</a:t>
            </a:r>
          </a:p>
          <a:p>
            <a:pPr marL="228600" indent="-228600">
              <a:buAutoNum type="arabicPeriod"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uma melhor organização, estas permissões estarão descritas em três diferentes políticas, sendo duas delas já utilizadas previamente neste mesmo material.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49DFA7-5E5E-1401-929F-30E79199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9" y="3501106"/>
            <a:ext cx="7677301" cy="735128"/>
          </a:xfrm>
          <a:prstGeom prst="rect">
            <a:avLst/>
          </a:prstGeom>
        </p:spPr>
      </p:pic>
      <p:sp>
        <p:nvSpPr>
          <p:cNvPr id="43" name="Google Shape;860;p39">
            <a:extLst>
              <a:ext uri="{FF2B5EF4-FFF2-40B4-BE49-F238E27FC236}">
                <a16:creationId xmlns:a16="http://schemas.microsoft.com/office/drawing/2014/main" id="{9D61AC7C-1A74-BB08-C351-AF94AC30AC97}"/>
              </a:ext>
            </a:extLst>
          </p:cNvPr>
          <p:cNvSpPr/>
          <p:nvPr/>
        </p:nvSpPr>
        <p:spPr>
          <a:xfrm>
            <a:off x="705670" y="319136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732;p37">
            <a:extLst>
              <a:ext uri="{FF2B5EF4-FFF2-40B4-BE49-F238E27FC236}">
                <a16:creationId xmlns:a16="http://schemas.microsoft.com/office/drawing/2014/main" id="{20832B9F-6263-43B2-48AB-4858EC832C85}"/>
              </a:ext>
            </a:extLst>
          </p:cNvPr>
          <p:cNvSpPr txBox="1">
            <a:spLocks/>
          </p:cNvSpPr>
          <p:nvPr/>
        </p:nvSpPr>
        <p:spPr>
          <a:xfrm>
            <a:off x="866830" y="3058022"/>
            <a:ext cx="352102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/ROLE PARA ESTA FUNÇÃO LAMBDA: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25BF67CB-209D-BA3C-CABC-D3E866A688F9}"/>
              </a:ext>
            </a:extLst>
          </p:cNvPr>
          <p:cNvSpPr txBox="1">
            <a:spLocks/>
          </p:cNvSpPr>
          <p:nvPr/>
        </p:nvSpPr>
        <p:spPr>
          <a:xfrm>
            <a:off x="662255" y="444389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25AE934E-178B-F3A0-9696-500B5AD2775B}"/>
              </a:ext>
            </a:extLst>
          </p:cNvPr>
          <p:cNvSpPr txBox="1">
            <a:spLocks/>
          </p:cNvSpPr>
          <p:nvPr/>
        </p:nvSpPr>
        <p:spPr>
          <a:xfrm>
            <a:off x="769977" y="427994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080029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ROLE IAM (2)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5442835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6281943" y="1509572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ao lado refere-se ao elemento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cloudwatch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-lambda-logs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descrita para esta função Lambda. As ações descritas nesta política permitem que funções Lambda realizem a criação de grupos de logs e a escrita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eventos de logs em grupos com o prefixo /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aws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/lambda/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6335277" y="1308395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496437" y="117505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27B6585B-D695-259C-A48C-A3589FDFD52F}"/>
              </a:ext>
            </a:extLst>
          </p:cNvPr>
          <p:cNvSpPr txBox="1">
            <a:spLocks/>
          </p:cNvSpPr>
          <p:nvPr/>
        </p:nvSpPr>
        <p:spPr>
          <a:xfrm>
            <a:off x="6849006" y="354393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7502561B-847E-C578-24C4-FF3885E8C102}"/>
              </a:ext>
            </a:extLst>
          </p:cNvPr>
          <p:cNvSpPr txBox="1">
            <a:spLocks/>
          </p:cNvSpPr>
          <p:nvPr/>
        </p:nvSpPr>
        <p:spPr>
          <a:xfrm>
            <a:off x="6956728" y="337998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312105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(3) – S3 GET CSV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7"/>
            <a:ext cx="5735923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s3-get-csv-data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csv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leitura de todos os objetos do tipo CSV presentes no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731;p37">
            <a:extLst>
              <a:ext uri="{FF2B5EF4-FFF2-40B4-BE49-F238E27FC236}">
                <a16:creationId xmlns:a16="http://schemas.microsoft.com/office/drawing/2014/main" id="{27A6A4D7-AB08-97B7-F270-54BC9C2AEF14}"/>
              </a:ext>
            </a:extLst>
          </p:cNvPr>
          <p:cNvSpPr txBox="1">
            <a:spLocks/>
          </p:cNvSpPr>
          <p:nvPr/>
        </p:nvSpPr>
        <p:spPr>
          <a:xfrm>
            <a:off x="6898204" y="381825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5" name="Google Shape;398;p31">
            <a:extLst>
              <a:ext uri="{FF2B5EF4-FFF2-40B4-BE49-F238E27FC236}">
                <a16:creationId xmlns:a16="http://schemas.microsoft.com/office/drawing/2014/main" id="{5BF2AABD-845E-AC54-E93E-1E098B25F4EC}"/>
              </a:ext>
            </a:extLst>
          </p:cNvPr>
          <p:cNvSpPr txBox="1">
            <a:spLocks/>
          </p:cNvSpPr>
          <p:nvPr/>
        </p:nvSpPr>
        <p:spPr>
          <a:xfrm>
            <a:off x="7005926" y="365430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pic>
        <p:nvPicPr>
          <p:cNvPr id="6" name="Gráfico 5" descr="Setas de divisa">
            <a:extLst>
              <a:ext uri="{FF2B5EF4-FFF2-40B4-BE49-F238E27FC236}">
                <a16:creationId xmlns:a16="http://schemas.microsoft.com/office/drawing/2014/main" id="{50297AEC-A6A0-9049-B7DF-BBF4DE17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755" y="3850774"/>
            <a:ext cx="298449" cy="2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5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(4) – S3 PUT JSON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6" y="3451827"/>
            <a:ext cx="7219372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s3-put-json-data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escrita de todos os objetos do tipo JSON em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CC7A0A-04E7-1658-8F17-A326EB457581}"/>
              </a:ext>
            </a:extLst>
          </p:cNvPr>
          <p:cNvSpPr txBox="1"/>
          <p:nvPr/>
        </p:nvSpPr>
        <p:spPr>
          <a:xfrm>
            <a:off x="897429" y="1277499"/>
            <a:ext cx="67550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233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178377" y="404985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286099" y="388590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26A26F6-EEA9-232B-C17C-93283F865BBE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8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Detalhando agora a primeira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(localizada no arquivo lambda_function.py),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CB592BA-BE71-C38F-EDEA-4DA2501FE903}"/>
              </a:ext>
            </a:extLst>
          </p:cNvPr>
          <p:cNvSpPr txBox="1"/>
          <p:nvPr/>
        </p:nvSpPr>
        <p:spPr>
          <a:xfrm>
            <a:off x="866830" y="1248415"/>
            <a:ext cx="55375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e configurando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 via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Extraindo dados do objeto a partir do evento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'Bucket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Objeto de entrada: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do evento.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3" y="1475234"/>
            <a:ext cx="2456992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Em seguida,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através do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().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algumas transformações em Python são chamadas para transformar o objeto CSV em um objeto JSON aninhado (lista formada por dicionários).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014FD66-A816-C4E9-7795-E4645BF6BD32}"/>
              </a:ext>
            </a:extLst>
          </p:cNvPr>
          <p:cNvSpPr txBox="1"/>
          <p:nvPr/>
        </p:nvSpPr>
        <p:spPr>
          <a:xfrm>
            <a:off x="772305" y="1422980"/>
            <a:ext cx="54661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Realizando leitura do objeto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'Realizando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leitura do objeto CSV de entrada inserido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).split(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'Dados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entrada lidos com sucesso e transformados em lista do Python'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do objeto.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Transformando objeto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'Transformando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arquivo original em objeto do tipo JSON'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[{h: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h,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)}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'Objeto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JSON gerado com sucesso: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transformar conteúdo em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4" y="1475233"/>
            <a:ext cx="2396159" cy="252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fim, na última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são definidas variáveis relacionadas a escrita do objeto JSON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para realizar a escrita do objeto JSON. Como complemento, a função retorna um código de status indicando o sucesso da operação e o próprio objeto JSON no body de retorno da requisição.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46C525-EDDC-0038-ABC5-466ABA5CCF12}"/>
              </a:ext>
            </a:extLst>
          </p:cNvPr>
          <p:cNvSpPr txBox="1"/>
          <p:nvPr/>
        </p:nvSpPr>
        <p:spPr>
          <a:xfrm>
            <a:off x="924350" y="1420039"/>
            <a:ext cx="532405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Escrevendo saída no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'Escrevendo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JSON no S3'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lambda/output/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'Arquivo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escrito com sucesso em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escrever dados no s3 (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69" y="1672574"/>
            <a:ext cx="3852221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750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680879"/>
                  </p:ext>
                </p:extLst>
              </p:nvPr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617778"/>
                  </p:ext>
                </p:extLst>
              </p:nvPr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911717"/>
                  </p:ext>
                </p:extLst>
              </p:nvPr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44588"/>
                  </p:ext>
                </p:extLst>
              </p:nvPr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19517"/>
                  </p:ext>
                </p:extLst>
              </p:nvPr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796224"/>
                  </p:ext>
                </p:extLst>
              </p:nvPr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768213"/>
                  </p:ext>
                </p:extLst>
              </p:nvPr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40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3F175A-5A28-6E46-22AA-199FAF886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2793250"/>
            <a:ext cx="7937005" cy="12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76547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55622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desligar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59BC92A-9F27-ABF7-3F18-2E43AB475935}"/>
              </a:ext>
            </a:extLst>
          </p:cNvPr>
          <p:cNvSpPr txBox="1"/>
          <p:nvPr/>
        </p:nvSpPr>
        <p:spPr>
          <a:xfrm>
            <a:off x="954401" y="134969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ManageEC2Instances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ec2:StartInstances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ec2:StopInstances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91012" y="1889266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49066" y="2431473"/>
            <a:ext cx="240378" cy="1472767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D9B5BF2-E846-5B5A-F882-35591F55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5" y="4070077"/>
            <a:ext cx="6232790" cy="812151"/>
          </a:xfrm>
          <a:prstGeom prst="rect">
            <a:avLst/>
          </a:prstGeom>
        </p:spPr>
      </p:pic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6DE365D-29D3-543F-8EE4-E5836A6BE153}"/>
              </a:ext>
            </a:extLst>
          </p:cNvPr>
          <p:cNvCxnSpPr>
            <a:stCxn id="4" idx="1"/>
            <a:endCxn id="44" idx="1"/>
          </p:cNvCxnSpPr>
          <p:nvPr/>
        </p:nvCxnSpPr>
        <p:spPr>
          <a:xfrm rot="10800000" flipH="1" flipV="1">
            <a:off x="4072546" y="2558557"/>
            <a:ext cx="1476519" cy="609300"/>
          </a:xfrm>
          <a:prstGeom prst="bentConnector5">
            <a:avLst>
              <a:gd name="adj1" fmla="val 43632"/>
              <a:gd name="adj2" fmla="val 100344"/>
              <a:gd name="adj3" fmla="val 7091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388253E-EE4F-C000-337C-A78088AE3D4E}"/>
              </a:ext>
            </a:extLst>
          </p:cNvPr>
          <p:cNvSpPr/>
          <p:nvPr/>
        </p:nvSpPr>
        <p:spPr>
          <a:xfrm>
            <a:off x="763050" y="4606637"/>
            <a:ext cx="1169659" cy="26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0077" y="401934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57799" y="385539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2D0B48B-74F3-FD14-42FD-E1E586252A33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log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ec2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todas as regiões AWS da conta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todas as regiões de uma conta AWS com o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EC2'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obtidas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no processo de listagem'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82132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cada região da AWS e inicializando um recurso específico para cada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'Iniciando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instâncias EC2 na região com status running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ec2.instances.filter(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instance-state-name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       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a existência de instâncias em execução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instance.stop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(instance.id)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'Instância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encerrada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encerrar instância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Verificando ações realizadas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desligadas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instâncias EC2 no processo'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Nenhuma instância EC2 em execução no momento. Função finalizada.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5746E9D-CE2D-58A7-EEAC-7AF9799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75000"/>
                  </a:schemeClr>
                </a:solidFill>
              </a:rPr>
              <a:t>/PRÁTICA 06</a:t>
            </a:r>
            <a:br>
              <a:rPr lang="en" dirty="0"/>
            </a:br>
            <a:r>
              <a:rPr lang="en" sz="3200" dirty="0"/>
              <a:t>ELIMINANDO VOLUMES EBS NÃO VINCULADOS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2644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>
                <a:latin typeface="Consolas" panose="020B0609020204030204" pitchFamily="49" charset="0"/>
              </a:rPr>
              <a:t>Agendar um evento via </a:t>
            </a:r>
            <a:r>
              <a:rPr lang="pt-BR" sz="1000" dirty="0" err="1">
                <a:latin typeface="Consolas" panose="020B0609020204030204" pitchFamily="49" charset="0"/>
              </a:rPr>
              <a:t>EventBridge</a:t>
            </a:r>
            <a:r>
              <a:rPr lang="pt-BR" sz="1000" dirty="0">
                <a:latin typeface="Consolas" panose="020B0609020204030204" pitchFamily="49" charset="0"/>
              </a:rPr>
              <a:t> para identificar volumes EBS não anexados a nenhuma instância e removê-los</a:t>
            </a: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677798"/>
                  </p:ext>
                </p:extLst>
              </p:nvPr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96868"/>
                  </p:ext>
                </p:extLst>
              </p:nvPr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266662"/>
                  </p:ext>
                </p:extLst>
              </p:nvPr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045582"/>
                  </p:ext>
                </p:extLst>
              </p:nvPr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093563"/>
                  </p:ext>
                </p:extLst>
              </p:nvPr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15733"/>
                  </p:ext>
                </p:extLst>
              </p:nvPr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0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identificar volumes EBS não anexados a nenhuma instância e removê-los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37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5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18549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63190" y="338140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24350" y="324806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2248809" y="3139832"/>
            <a:ext cx="6175188" cy="6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Os efeitos da prática aqui consolidada apenas são visíveis quando há volumes EBS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vínculo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instâncias EC2. Assim, a função irá identificar tais volumes e eliminá-los, proporcionando, por exemplo, uma maior economia de custos em uma conta AWS.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39DA58-A5F0-4470-C1E6-DD8D6EA66250}"/>
              </a:ext>
            </a:extLst>
          </p:cNvPr>
          <p:cNvSpPr txBox="1"/>
          <p:nvPr/>
        </p:nvSpPr>
        <p:spPr>
          <a:xfrm>
            <a:off x="720004" y="3764280"/>
            <a:ext cx="7703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“gerar” volumes EBS sem vínculo (para fins de testes), é possível criar instâncias EC2 com a opção “Delete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Termination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 configurada para “No”, permitindo assim a eliminação das instâncias e a manutenção dos volumes (os quais serão identificados e eliminados posteriormente pela função Lambda). Adicionalmente, é possível acessar a rota: “EC2 &gt; Volumes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Create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volume” para criar um volume não vinculado.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imagem acima, percebe-se a existência de 2 volumes EBS anexados à instâncias EC2 e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3 volumes sem nenhum vínculo.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Atente-se aos Ids dos volumes não vinculados para posterior validação nos logs...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25609-4BE8-691F-B3E9-D18436AB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355418"/>
            <a:ext cx="7185996" cy="1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94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</a:t>
            </a:r>
            <a:r>
              <a:rPr lang="en"/>
              <a:t>PRÁTICA </a:t>
            </a:r>
            <a:r>
              <a:rPr lang="en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81125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01404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identificar e eliminar volumes EBS não vinculados à nenhuma instância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Eliminar volumes EBS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as regiões da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volumes EBS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B90917-4863-A3C3-55F0-19B783AC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0" y="4121705"/>
            <a:ext cx="6035767" cy="76303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DAA7ED35-38F4-136D-C3F0-22A5520533CD}"/>
              </a:ext>
            </a:extLst>
          </p:cNvPr>
          <p:cNvSpPr txBox="1"/>
          <p:nvPr/>
        </p:nvSpPr>
        <p:spPr>
          <a:xfrm>
            <a:off x="1037192" y="1408189"/>
            <a:ext cx="457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ManageEBSVolumes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ec2:DeleteVolume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55654" y="2071053"/>
            <a:ext cx="181535" cy="893512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57278" y="2581996"/>
            <a:ext cx="240378" cy="137276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  <a:endCxn id="44" idx="1"/>
          </p:cNvCxnSpPr>
          <p:nvPr/>
        </p:nvCxnSpPr>
        <p:spPr>
          <a:xfrm rot="10800000" flipH="1" flipV="1">
            <a:off x="4037188" y="2517808"/>
            <a:ext cx="1520089" cy="750567"/>
          </a:xfrm>
          <a:prstGeom prst="bentConnector5">
            <a:avLst>
              <a:gd name="adj1" fmla="val 26431"/>
              <a:gd name="adj2" fmla="val 100077"/>
              <a:gd name="adj3" fmla="val 54429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2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C89C2F7-1324-1904-C52E-C08458FC98DC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31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8" y="1475234"/>
            <a:ext cx="2578099" cy="230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volumes EBS sem vínculo.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352024"/>
            <a:ext cx="51595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todas as regiões AWS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 AWS.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4090996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todos os volumes EBS com status “Available”, indicando assim que os mesmos existem, estão ativos, porém não vinculados à instâncias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volumes coletada para aplicar o método delete() de modo a eliminar o volume.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a eliminação de volumes EBS não vinculados.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812230" y="1389261"/>
            <a:ext cx="5404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as regiões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'Iterando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sobre 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AWS em busca de volumes EBS não vinculados'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recurso ec2 na região do loop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volumes não vinculados ('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staus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= disponível')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volumes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ec2.volumes.filter(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volumes disponíveis (não vinculados)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volumes: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ec2.Volume(volume.id)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'Identificado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v.size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GiB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vinculado'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v.delete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'Volume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deletado com sucesso'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deletar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volume.id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55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rate,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rate: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7CC72-0377-6FC6-3BBB-6BE346CE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69" y="1298027"/>
            <a:ext cx="4124270" cy="3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7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8DADA-DAEF-5893-3B33-41F4A47E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B9B19"/>
                </a:solidFill>
              </a:rPr>
              <a:t>/PRÁTICA 07</a:t>
            </a:r>
            <a:br>
              <a:rPr lang="en" dirty="0"/>
            </a:br>
            <a:r>
              <a:rPr lang="en" sz="3200" dirty="0"/>
              <a:t>COLETANDO DADOS DO S3 E INSERINDO NO DYNAMODB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4469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068938"/>
                  </p:ext>
                </p:extLst>
              </p:nvPr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3416241"/>
                  </p:ext>
                </p:extLst>
              </p:nvPr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603107"/>
                  </p:ext>
                </p:extLst>
              </p:nvPr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002300"/>
                  </p:ext>
                </p:extLst>
              </p:nvPr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0007899"/>
                  </p:ext>
                </p:extLst>
              </p:nvPr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4617213"/>
                  </p:ext>
                </p:extLst>
              </p:nvPr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94474"/>
                  </p:ext>
                </p:extLst>
              </p:nvPr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366149"/>
                  </p:ext>
                </p:extLst>
              </p:nvPr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2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24" grpId="0"/>
      <p:bldP spid="274" grpId="0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2269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AE15640-534B-29C7-D54C-41F5E9E0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51" y="1539198"/>
            <a:ext cx="7175500" cy="1367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5E10C-55BB-676D-F0EA-50151FD8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733" y="2974412"/>
            <a:ext cx="5918533" cy="15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7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5407885" cy="36426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ler objeto JSON do S3, listar e criar tabelas, além de inserir registros no DynamoDB.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JSON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18FD7F4-E7CB-7866-A56E-F2A4F0FC92AE}"/>
              </a:ext>
            </a:extLst>
          </p:cNvPr>
          <p:cNvSpPr txBox="1"/>
          <p:nvPr/>
        </p:nvSpPr>
        <p:spPr>
          <a:xfrm>
            <a:off x="759489" y="1299716"/>
            <a:ext cx="55894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S3GetJSONData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arn:aws:dynamodb:sa-east-1:596533897380:table/rock-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69953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578DFC8-F55A-9736-9D05-E913D3C24055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096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949566" cy="220653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14867" y="3528625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76027" y="339528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29048" y="3713838"/>
            <a:ext cx="4949565" cy="11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Iniciando o módulo lambda_function.py, a lógica de programação tem por início pela importação das bibliotecas, configuração dos logs e definição de variáveis que poderão, eventualmente, ser utilizadas na criação de uma tabela do DynamoDB. O modo como as variáveis são inicializadas foi pensado de modo a facilitar as chamadas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a partir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818509" y="1260109"/>
            <a:ext cx="5099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para configuração da tabela no DynamoDB (em caso de criação)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62A7D03C-DBFE-E318-DD5B-10873CB6FA06}"/>
              </a:ext>
            </a:extLst>
          </p:cNvPr>
          <p:cNvSpPr/>
          <p:nvPr/>
        </p:nvSpPr>
        <p:spPr>
          <a:xfrm>
            <a:off x="5839479" y="1188744"/>
            <a:ext cx="2584520" cy="315389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224DA19-5360-DCC6-FA19-8682E36458AA}"/>
              </a:ext>
            </a:extLst>
          </p:cNvPr>
          <p:cNvSpPr txBox="1"/>
          <p:nvPr/>
        </p:nvSpPr>
        <p:spPr>
          <a:xfrm>
            <a:off x="5903625" y="1230362"/>
            <a:ext cx="24218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ReadCapacityUnits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WriteCapacityUnits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Google Shape;731;p37">
            <a:extLst>
              <a:ext uri="{FF2B5EF4-FFF2-40B4-BE49-F238E27FC236}">
                <a16:creationId xmlns:a16="http://schemas.microsoft.com/office/drawing/2014/main" id="{B9B89188-DFD1-ACA4-AFBC-90909BAFC1A1}"/>
              </a:ext>
            </a:extLst>
          </p:cNvPr>
          <p:cNvSpPr txBox="1">
            <a:spLocks/>
          </p:cNvSpPr>
          <p:nvPr/>
        </p:nvSpPr>
        <p:spPr>
          <a:xfrm>
            <a:off x="6991224" y="4342636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2" name="Google Shape;398;p31">
            <a:extLst>
              <a:ext uri="{FF2B5EF4-FFF2-40B4-BE49-F238E27FC236}">
                <a16:creationId xmlns:a16="http://schemas.microsoft.com/office/drawing/2014/main" id="{95EFD7EC-820C-3D1C-BB6A-42443AFED6A0}"/>
              </a:ext>
            </a:extLst>
          </p:cNvPr>
          <p:cNvSpPr txBox="1">
            <a:spLocks/>
          </p:cNvSpPr>
          <p:nvPr/>
        </p:nvSpPr>
        <p:spPr>
          <a:xfrm>
            <a:off x="6144279" y="458055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9670598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4321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3" y="1412469"/>
            <a:ext cx="2836973" cy="20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Agora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o primeiro bloco de código visa obter as informações do objeto JSON alvo de uma ação de PUT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cujo trigger da função Lambda foi configurado. Esta ação foi dividida em duas etapas no código: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Extração dos parâmetros do evento de PUT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e transformação do objeto em JSON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900950" y="1299716"/>
            <a:ext cx="520774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variáveis através do evento recebido como parâmetro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'Evento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inserção no s3 a ser tratado nesta função Lambda: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de evento na função.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'Lendo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de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189FBFB7-EE5B-7C30-2296-D236B736274B}"/>
              </a:ext>
            </a:extLst>
          </p:cNvPr>
          <p:cNvSpPr txBox="1">
            <a:spLocks/>
          </p:cNvSpPr>
          <p:nvPr/>
        </p:nvSpPr>
        <p:spPr>
          <a:xfrm>
            <a:off x="7021477" y="392551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5A80A8C5-655F-72BF-EE27-9B9A17519FAF}"/>
              </a:ext>
            </a:extLst>
          </p:cNvPr>
          <p:cNvSpPr txBox="1">
            <a:spLocks/>
          </p:cNvSpPr>
          <p:nvPr/>
        </p:nvSpPr>
        <p:spPr>
          <a:xfrm>
            <a:off x="7129199" y="376156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5174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sequência, um bloco de código extremamente importante para a dada função Lambda visa extrair o nome de todas as tabelas atualmente presentes no DynamoDB para verificar se a tabela alvo (definida pela variável TABLE_NAME) já existe.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a tabela alvo não está presente na lista de tabelas existentes, então um processo de criação é iniciado a partir das variáveis definidas na primeira parte do código. Para este processo, uma lógica de “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waiter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inserida para que posteriores ações na tabela alvo sejam feitas apenas após sua criação.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86633" y="1242637"/>
            <a:ext cx="540788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Listando tabelas do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tabelas existentes no DynamoDB'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[table.name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dynamodb.tables.all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tabelas do DynamoDB via boto3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existência da tabela rock-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criando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existente no DynamoDB. Iniciando processo de criação'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dynamodb.create_table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KeySchema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AttributeDefinitions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ProvisionedThroughput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'Aguardando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 completude da criação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table.meta.client.get_waiter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table_exists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atualizado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criar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Tabela já existe no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existe e será considerada como alvo das inserções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E1DC2A5E-DE69-A939-61F3-C26DDC01D921}"/>
              </a:ext>
            </a:extLst>
          </p:cNvPr>
          <p:cNvSpPr txBox="1">
            <a:spLocks/>
          </p:cNvSpPr>
          <p:nvPr/>
        </p:nvSpPr>
        <p:spPr>
          <a:xfrm>
            <a:off x="7333901" y="41831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5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F05B8122-99BB-0935-4843-88E0D63A43A1}"/>
              </a:ext>
            </a:extLst>
          </p:cNvPr>
          <p:cNvSpPr txBox="1">
            <a:spLocks/>
          </p:cNvSpPr>
          <p:nvPr/>
        </p:nvSpPr>
        <p:spPr>
          <a:xfrm>
            <a:off x="6510102" y="44254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2521509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(5)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2"/>
            <a:ext cx="7801341" cy="375487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26557" y="1242637"/>
            <a:ext cx="738330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# Criando variáveis de controle para processo de ingestão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elementos do JSON aninhado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na tabela do 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'Registro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 com sucesso na tabela'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com falha em lista para posterior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debugging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Comunicando erro ao usuário (se aplicável)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registro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Contabilizando erro e validando limite de erros estabelecido 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'Quantidade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máxima de erros alcançada 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Encerrando processo de escrita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Caso o limite não tenha sido atingido, passar para próximo item do laço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249303" y="132208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10463" y="118874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110404" y="1491915"/>
            <a:ext cx="3227145" cy="175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garantida a existência da tabela alvo, é iniciado o processo de inserção dos itens. Para tal, um laço de repetição itera sobre cada um dos dicionários presentes na lista aninhada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inserção é feita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put_item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dynamodb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Adicionalmente, validações de inserções e tratamento de exceções foram inseridas para tornar o código sustentável.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DCEB256-42D2-019B-0EDB-3CBC7A11D7C1}"/>
              </a:ext>
            </a:extLst>
          </p:cNvPr>
          <p:cNvSpPr txBox="1">
            <a:spLocks/>
          </p:cNvSpPr>
          <p:nvPr/>
        </p:nvSpPr>
        <p:spPr>
          <a:xfrm>
            <a:off x="7005924" y="35604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6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DA24BCA5-3AE8-ACC5-F518-35C60E1F6E80}"/>
              </a:ext>
            </a:extLst>
          </p:cNvPr>
          <p:cNvSpPr txBox="1">
            <a:spLocks/>
          </p:cNvSpPr>
          <p:nvPr/>
        </p:nvSpPr>
        <p:spPr>
          <a:xfrm>
            <a:off x="7113646" y="339655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13713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(6)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7672985" cy="20557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90868" y="343177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52028" y="329843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90067" y="3596854"/>
            <a:ext cx="7733932" cy="99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a última etapa da função realiza validações se as inserções foram realizadas com sucesso, mostrando diferentes mensagens de logs para diferentes cenários.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retorno da função traz consigo um código de status e os próprios dados JSON formados por uma lista de dicionários no Python.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47135" y="1306397"/>
            <a:ext cx="77768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Validando resultado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'Todos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foram inseridos com sucesso na tabela do DynamoDB'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com sucesso 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com falhas'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417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3534172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3"/>
            <a:ext cx="4811586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786871" y="1256278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48031" y="112293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09012" y="1432678"/>
            <a:ext cx="3041285" cy="33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trigger ao lado está configurado para acionar a função Lambda sempre que uma ação de PUT ocorrer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especificado dentro do caminho lambda/output/ onde o objeto alvo tenha a extensão JSON.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Basicamente, segundo o diagrama disponibilizado no slide inicial desta função, a ação de PUT deste arquivo JSON é feita por uma outra função Lambda, mais especificamente a função experts-aws-lambda-104. Esta função também possui um gatilho de PUT para um objeto CSV em lambda/input/. As ações estão encadeadas.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outras palavras, criar um evento de PUT do arquivo CSV irá gerar um evento de PUT de um arquivo JSON, executando assim esta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8E981A-32B7-F36A-6B76-BF17EE0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294938"/>
            <a:ext cx="4485853" cy="33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6375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6222</TotalTime>
  <Words>16083</Words>
  <Application>Microsoft Office PowerPoint</Application>
  <PresentationFormat>Apresentação na tela (16:9)</PresentationFormat>
  <Paragraphs>1828</Paragraphs>
  <Slides>116</Slides>
  <Notes>116</Notes>
  <HiddenSlides>59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116</vt:i4>
      </vt:variant>
    </vt:vector>
  </HeadingPairs>
  <TitlesOfParts>
    <vt:vector size="136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03</vt:lpstr>
      <vt:lpstr>CARACTERÍSTICAS DO AWS LAMBDA</vt:lpstr>
      <vt:lpstr>ELEMENTOS DO SDK BOTO3</vt:lpstr>
      <vt:lpstr>EXEMPLO DE JORNADA NO BOTO3</vt:lpstr>
      <vt:lpstr>EXEMPLO DE JORNADA NO BOTO3</vt:lpstr>
      <vt:lpstr>/CHEGOU A HORA DE APRENDER NA PRÁTICA!</vt:lpstr>
      <vt:lpstr>/ANTES DE COMEÇARMOS…</vt:lpstr>
      <vt:lpstr>/SOBRE AS PRÁTICAS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 (1) – CLOUDWATCH</vt:lpstr>
      <vt:lpstr>/AÇÕES PRÁTICA 03. ROLE IAM (2) – S3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 (1) - OVERVIEW</vt:lpstr>
      <vt:lpstr>/AÇÕES PRÁTICA 04. ROLE IAM (2) – CLOUDWATCH</vt:lpstr>
      <vt:lpstr>/AÇÕES PRÁTICA 04. ROLE IAM (3) – S3 GET CSV</vt:lpstr>
      <vt:lpstr>/AÇÕES PRÁTICA 04. ROLE IAM (4) – S3 PUT JSON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LAMBDA HANDLER (4)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/PRÁTICA 06 ELIMINANDO VOLUMES EBS NÃO VINCULADOS</vt:lpstr>
      <vt:lpstr>/PRÁTICA 06. VOLUMES EBS NÃO VINCULADOS</vt:lpstr>
      <vt:lpstr>/PRÁTICA 06. VOLUMES EBS NÃO VINCULADOS</vt:lpstr>
      <vt:lpstr>/PRÁTICA 06. VOLUMES EBS NÃO VINCULADOS</vt:lpstr>
      <vt:lpstr>/AÇÕES PRÁTICA 06. VOLUMES EBS</vt:lpstr>
      <vt:lpstr>/AÇÕES PRÁTICA 06. ROLE IAM</vt:lpstr>
      <vt:lpstr>/AÇÕES PRÁTICA 06. LAMBDA HANDLER (1)</vt:lpstr>
      <vt:lpstr>/AÇÕES PRÁTICA 06. LAMBDA HANDLER (2)</vt:lpstr>
      <vt:lpstr>/AÇÕES PRÁTICA 06. LAMBDA HANDLER (3)</vt:lpstr>
      <vt:lpstr>/AÇÕES PRÁTICA 06. EVENTBRIDGE TRIGGER</vt:lpstr>
      <vt:lpstr>/PRÁTICA 07 COLETANDO DADOS DO S3 E INSERINDO NO DYNAMODB</vt:lpstr>
      <vt:lpstr>/PRÁTICA 07. DO S3 PARA O DYNAMODB</vt:lpstr>
      <vt:lpstr>/PRÁTICA 07. DO S3 PARA O DYNAMODB</vt:lpstr>
      <vt:lpstr>/PRÁTICA 07. DO S3 PARA O DYNAMODB</vt:lpstr>
      <vt:lpstr>/AÇÕES PRÁTICA 07. ROLE IAM</vt:lpstr>
      <vt:lpstr>/AÇÕES PRÁTICA 07. LAMBDA HANDLER (1)</vt:lpstr>
      <vt:lpstr>/AÇÕES PRÁTICA 07. LAMBDA HANDLER (2)</vt:lpstr>
      <vt:lpstr>/AÇÕES PRÁTICA 07. LAMBDA HANDLER (3)</vt:lpstr>
      <vt:lpstr>/AÇÕES PRÁTICA 07. LAMBDA HANDLER (4)</vt:lpstr>
      <vt:lpstr>/AÇÕES PRÁTICA 07. LAMBDA HANDLER (5)</vt:lpstr>
      <vt:lpstr>/AÇÕES PRÁTICA 07. LAMBDA HANDLER (6)</vt:lpstr>
      <vt:lpstr>/AÇÕES PRÁTICA 07. TRIGGER</vt:lpstr>
      <vt:lpstr>/PRÁTICA 08 ACIONANDO LAMBDA A PARTIR DE FILA SQS</vt:lpstr>
      <vt:lpstr>/PRÁTICA 08. TRIGGER SQS</vt:lpstr>
      <vt:lpstr>/PRÁTICA 08. TRIGGER SQS</vt:lpstr>
      <vt:lpstr>/PRÁTICA 08. TRIGGER SQS</vt:lpstr>
      <vt:lpstr>/AÇÕES PRÁTICA 08. FILA SQS</vt:lpstr>
      <vt:lpstr>/AÇÕES PRÁTICA 08. EC2 + SCRIPTS (1)</vt:lpstr>
      <vt:lpstr>/AÇÕES PRÁTICA 08. EC2 + SCRIPTS (2)</vt:lpstr>
      <vt:lpstr>/AÇÕES PRÁTICA 08. EC2 + SCRIPTS (3)</vt:lpstr>
      <vt:lpstr>/AÇÕES PRÁTICA 08. EC2 + SCRIPTS (4)</vt:lpstr>
      <vt:lpstr>/AÇÕES PRÁTICA 08. ROLE IAM</vt:lpstr>
      <vt:lpstr>/AÇÕES PRÁTICA 08. LAMBDA HANDLER (1)</vt:lpstr>
      <vt:lpstr>/AÇÕES PRÁTICA 08. LAMBDA HANDLER (2)</vt:lpstr>
      <vt:lpstr>/AÇÕES PRÁTICA 08. LAMBDA HANDLER (3)</vt:lpstr>
      <vt:lpstr>/AÇÕES PRÁTICA 08. TRIGGER SQS</vt:lpstr>
      <vt:lpstr>/AÇÕES PRÁTICA 08. SCRIPT “PUT” SQS</vt:lpstr>
      <vt:lpstr>VALEU!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91</cp:revision>
  <dcterms:modified xsi:type="dcterms:W3CDTF">2022-06-15T12:55:47Z</dcterms:modified>
</cp:coreProperties>
</file>